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57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33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4D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8" autoAdjust="0"/>
  </p:normalViewPr>
  <p:slideViewPr>
    <p:cSldViewPr snapToGrid="0" showGuides="1">
      <p:cViewPr varScale="1">
        <p:scale>
          <a:sx n="98" d="100"/>
          <a:sy n="98" d="100"/>
        </p:scale>
        <p:origin x="102" y="192"/>
      </p:cViewPr>
      <p:guideLst>
        <p:guide orient="horz" pos="1933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665482-31CD-4132-95E4-4376C6C1AF6B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6AC019C-4BF2-412F-98A5-F186C4A58938}">
      <dgm:prSet/>
      <dgm:spPr/>
      <dgm:t>
        <a:bodyPr/>
        <a:lstStyle/>
        <a:p>
          <a:r>
            <a:rPr lang="en-US"/>
            <a:t>Data collection</a:t>
          </a:r>
        </a:p>
      </dgm:t>
    </dgm:pt>
    <dgm:pt modelId="{A98BAD84-A136-49FC-BE13-6BB2A492884D}" type="parTrans" cxnId="{9CE31641-0A94-4A7C-8BE0-3488D0C7BC1C}">
      <dgm:prSet/>
      <dgm:spPr/>
      <dgm:t>
        <a:bodyPr/>
        <a:lstStyle/>
        <a:p>
          <a:endParaRPr lang="en-US"/>
        </a:p>
      </dgm:t>
    </dgm:pt>
    <dgm:pt modelId="{5BF52381-45F3-4BAE-88E1-10715A38B413}" type="sibTrans" cxnId="{9CE31641-0A94-4A7C-8BE0-3488D0C7BC1C}">
      <dgm:prSet/>
      <dgm:spPr/>
      <dgm:t>
        <a:bodyPr/>
        <a:lstStyle/>
        <a:p>
          <a:endParaRPr lang="en-US"/>
        </a:p>
      </dgm:t>
    </dgm:pt>
    <dgm:pt modelId="{4F1747D8-37D8-4C9D-B394-0F538366EE0F}">
      <dgm:prSet/>
      <dgm:spPr/>
      <dgm:t>
        <a:bodyPr/>
        <a:lstStyle/>
        <a:p>
          <a:r>
            <a:rPr lang="en-US"/>
            <a:t>Numerical method for comparing</a:t>
          </a:r>
        </a:p>
      </dgm:t>
    </dgm:pt>
    <dgm:pt modelId="{43B32EDD-11D3-4E75-B999-2EDF97FB867C}" type="parTrans" cxnId="{FD423D08-1B13-4B8E-9E36-36C72DAA7F0D}">
      <dgm:prSet/>
      <dgm:spPr/>
      <dgm:t>
        <a:bodyPr/>
        <a:lstStyle/>
        <a:p>
          <a:endParaRPr lang="en-US"/>
        </a:p>
      </dgm:t>
    </dgm:pt>
    <dgm:pt modelId="{2260CC29-35A1-4D7D-8FFF-E907FB7C3265}" type="sibTrans" cxnId="{FD423D08-1B13-4B8E-9E36-36C72DAA7F0D}">
      <dgm:prSet/>
      <dgm:spPr/>
      <dgm:t>
        <a:bodyPr/>
        <a:lstStyle/>
        <a:p>
          <a:endParaRPr lang="en-US"/>
        </a:p>
      </dgm:t>
    </dgm:pt>
    <dgm:pt modelId="{E05929B9-D71F-4D0B-B324-5F8FF27012C8}">
      <dgm:prSet/>
      <dgm:spPr/>
      <dgm:t>
        <a:bodyPr/>
        <a:lstStyle/>
        <a:p>
          <a:r>
            <a:rPr lang="en-US"/>
            <a:t>RNN </a:t>
          </a:r>
        </a:p>
      </dgm:t>
    </dgm:pt>
    <dgm:pt modelId="{39398B4C-FCD2-4D48-99E9-A93FFC859DA1}" type="parTrans" cxnId="{1F4D0309-7836-41CB-AA40-16F33CA9B773}">
      <dgm:prSet/>
      <dgm:spPr/>
      <dgm:t>
        <a:bodyPr/>
        <a:lstStyle/>
        <a:p>
          <a:endParaRPr lang="en-US"/>
        </a:p>
      </dgm:t>
    </dgm:pt>
    <dgm:pt modelId="{5B714C8E-291E-49C2-9CB6-62159C4D4710}" type="sibTrans" cxnId="{1F4D0309-7836-41CB-AA40-16F33CA9B773}">
      <dgm:prSet/>
      <dgm:spPr/>
      <dgm:t>
        <a:bodyPr/>
        <a:lstStyle/>
        <a:p>
          <a:endParaRPr lang="en-US"/>
        </a:p>
      </dgm:t>
    </dgm:pt>
    <dgm:pt modelId="{1C3A6977-DDEE-4D71-BB25-467B7C717341}">
      <dgm:prSet/>
      <dgm:spPr/>
      <dgm:t>
        <a:bodyPr/>
        <a:lstStyle/>
        <a:p>
          <a:r>
            <a:rPr lang="en-US"/>
            <a:t>Code</a:t>
          </a:r>
        </a:p>
      </dgm:t>
    </dgm:pt>
    <dgm:pt modelId="{62BBF3BC-CBDE-44A1-A6A4-D2FC47281EA8}" type="parTrans" cxnId="{0A413621-0BB4-4564-BDEF-64A7D753AEEF}">
      <dgm:prSet/>
      <dgm:spPr/>
      <dgm:t>
        <a:bodyPr/>
        <a:lstStyle/>
        <a:p>
          <a:endParaRPr lang="en-US"/>
        </a:p>
      </dgm:t>
    </dgm:pt>
    <dgm:pt modelId="{2A24CC9B-62F4-4119-B975-5F4AF689FFCE}" type="sibTrans" cxnId="{0A413621-0BB4-4564-BDEF-64A7D753AEEF}">
      <dgm:prSet/>
      <dgm:spPr/>
      <dgm:t>
        <a:bodyPr/>
        <a:lstStyle/>
        <a:p>
          <a:endParaRPr lang="en-US"/>
        </a:p>
      </dgm:t>
    </dgm:pt>
    <dgm:pt modelId="{20A35B36-5491-4B14-A782-5A032C90F8C1}">
      <dgm:prSet/>
      <dgm:spPr/>
      <dgm:t>
        <a:bodyPr/>
        <a:lstStyle/>
        <a:p>
          <a:r>
            <a:rPr lang="en-US"/>
            <a:t>Result</a:t>
          </a:r>
        </a:p>
      </dgm:t>
    </dgm:pt>
    <dgm:pt modelId="{42CCB5BA-94AD-4660-B357-B7F4838C4615}" type="parTrans" cxnId="{9B3FD07B-FFEA-4D6F-AE63-31B089286C41}">
      <dgm:prSet/>
      <dgm:spPr/>
      <dgm:t>
        <a:bodyPr/>
        <a:lstStyle/>
        <a:p>
          <a:endParaRPr lang="en-US"/>
        </a:p>
      </dgm:t>
    </dgm:pt>
    <dgm:pt modelId="{D0D5ECE0-4F2A-41A8-B5B9-E5F61F18D9FE}" type="sibTrans" cxnId="{9B3FD07B-FFEA-4D6F-AE63-31B089286C41}">
      <dgm:prSet/>
      <dgm:spPr/>
      <dgm:t>
        <a:bodyPr/>
        <a:lstStyle/>
        <a:p>
          <a:endParaRPr lang="en-US"/>
        </a:p>
      </dgm:t>
    </dgm:pt>
    <dgm:pt modelId="{D70E4D36-B78B-4784-BF80-3EA5A6E00478}" type="pres">
      <dgm:prSet presAssocID="{E2665482-31CD-4132-95E4-4376C6C1AF6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99A466C-DDE7-4B5B-B38A-7EE253A473EE}" type="pres">
      <dgm:prSet presAssocID="{E6AC019C-4BF2-412F-98A5-F186C4A58938}" presName="hierRoot1" presStyleCnt="0"/>
      <dgm:spPr/>
    </dgm:pt>
    <dgm:pt modelId="{A8C3A76F-8C53-482D-A346-3BB3888F9E31}" type="pres">
      <dgm:prSet presAssocID="{E6AC019C-4BF2-412F-98A5-F186C4A58938}" presName="composite" presStyleCnt="0"/>
      <dgm:spPr/>
    </dgm:pt>
    <dgm:pt modelId="{748BEED7-83E6-4EE3-AB09-D8B3CDB68C05}" type="pres">
      <dgm:prSet presAssocID="{E6AC019C-4BF2-412F-98A5-F186C4A58938}" presName="background" presStyleLbl="node0" presStyleIdx="0" presStyleCnt="5"/>
      <dgm:spPr/>
    </dgm:pt>
    <dgm:pt modelId="{B0922877-8DCE-4DFB-909B-FA918DA3052E}" type="pres">
      <dgm:prSet presAssocID="{E6AC019C-4BF2-412F-98A5-F186C4A58938}" presName="text" presStyleLbl="fgAcc0" presStyleIdx="0" presStyleCnt="5">
        <dgm:presLayoutVars>
          <dgm:chPref val="3"/>
        </dgm:presLayoutVars>
      </dgm:prSet>
      <dgm:spPr/>
    </dgm:pt>
    <dgm:pt modelId="{A3DCCBCD-6BF3-42C4-B60C-ECDD344C8286}" type="pres">
      <dgm:prSet presAssocID="{E6AC019C-4BF2-412F-98A5-F186C4A58938}" presName="hierChild2" presStyleCnt="0"/>
      <dgm:spPr/>
    </dgm:pt>
    <dgm:pt modelId="{EC602C14-53BC-4A63-99C2-2F5E51716143}" type="pres">
      <dgm:prSet presAssocID="{4F1747D8-37D8-4C9D-B394-0F538366EE0F}" presName="hierRoot1" presStyleCnt="0"/>
      <dgm:spPr/>
    </dgm:pt>
    <dgm:pt modelId="{BB888983-BE4A-4743-8B71-BCA5C0F87CB4}" type="pres">
      <dgm:prSet presAssocID="{4F1747D8-37D8-4C9D-B394-0F538366EE0F}" presName="composite" presStyleCnt="0"/>
      <dgm:spPr/>
    </dgm:pt>
    <dgm:pt modelId="{21921F8E-C77D-4932-AC3A-6C6608E341C2}" type="pres">
      <dgm:prSet presAssocID="{4F1747D8-37D8-4C9D-B394-0F538366EE0F}" presName="background" presStyleLbl="node0" presStyleIdx="1" presStyleCnt="5"/>
      <dgm:spPr/>
    </dgm:pt>
    <dgm:pt modelId="{F471398C-232D-4F32-B7B8-88E1690FE5C1}" type="pres">
      <dgm:prSet presAssocID="{4F1747D8-37D8-4C9D-B394-0F538366EE0F}" presName="text" presStyleLbl="fgAcc0" presStyleIdx="1" presStyleCnt="5">
        <dgm:presLayoutVars>
          <dgm:chPref val="3"/>
        </dgm:presLayoutVars>
      </dgm:prSet>
      <dgm:spPr/>
    </dgm:pt>
    <dgm:pt modelId="{D2FF72F6-65AD-43B3-9DC5-FAC1951BF7A4}" type="pres">
      <dgm:prSet presAssocID="{4F1747D8-37D8-4C9D-B394-0F538366EE0F}" presName="hierChild2" presStyleCnt="0"/>
      <dgm:spPr/>
    </dgm:pt>
    <dgm:pt modelId="{476C9E02-0941-4419-A24C-2A2FD96483BA}" type="pres">
      <dgm:prSet presAssocID="{E05929B9-D71F-4D0B-B324-5F8FF27012C8}" presName="hierRoot1" presStyleCnt="0"/>
      <dgm:spPr/>
    </dgm:pt>
    <dgm:pt modelId="{83E771D1-E310-454F-B41B-C235B2B6216E}" type="pres">
      <dgm:prSet presAssocID="{E05929B9-D71F-4D0B-B324-5F8FF27012C8}" presName="composite" presStyleCnt="0"/>
      <dgm:spPr/>
    </dgm:pt>
    <dgm:pt modelId="{AD4B1C61-34B2-463C-B4E7-9ADF8CED738E}" type="pres">
      <dgm:prSet presAssocID="{E05929B9-D71F-4D0B-B324-5F8FF27012C8}" presName="background" presStyleLbl="node0" presStyleIdx="2" presStyleCnt="5"/>
      <dgm:spPr/>
    </dgm:pt>
    <dgm:pt modelId="{398F7A2F-2A51-49BB-AE88-FCDD1B71BF1B}" type="pres">
      <dgm:prSet presAssocID="{E05929B9-D71F-4D0B-B324-5F8FF27012C8}" presName="text" presStyleLbl="fgAcc0" presStyleIdx="2" presStyleCnt="5">
        <dgm:presLayoutVars>
          <dgm:chPref val="3"/>
        </dgm:presLayoutVars>
      </dgm:prSet>
      <dgm:spPr/>
    </dgm:pt>
    <dgm:pt modelId="{10C24E97-36B7-4CD1-9B72-433E6087926D}" type="pres">
      <dgm:prSet presAssocID="{E05929B9-D71F-4D0B-B324-5F8FF27012C8}" presName="hierChild2" presStyleCnt="0"/>
      <dgm:spPr/>
    </dgm:pt>
    <dgm:pt modelId="{AFC01470-AA3D-4013-AE1F-D3E0AA738701}" type="pres">
      <dgm:prSet presAssocID="{1C3A6977-DDEE-4D71-BB25-467B7C717341}" presName="hierRoot1" presStyleCnt="0"/>
      <dgm:spPr/>
    </dgm:pt>
    <dgm:pt modelId="{F5042793-28F8-428A-AAFE-6676C33C36F1}" type="pres">
      <dgm:prSet presAssocID="{1C3A6977-DDEE-4D71-BB25-467B7C717341}" presName="composite" presStyleCnt="0"/>
      <dgm:spPr/>
    </dgm:pt>
    <dgm:pt modelId="{FED9A2FF-21CD-415B-B5CC-ABEE399CE2E9}" type="pres">
      <dgm:prSet presAssocID="{1C3A6977-DDEE-4D71-BB25-467B7C717341}" presName="background" presStyleLbl="node0" presStyleIdx="3" presStyleCnt="5"/>
      <dgm:spPr/>
    </dgm:pt>
    <dgm:pt modelId="{AA276E94-E8AF-4B00-8572-BA4AEC8C82DA}" type="pres">
      <dgm:prSet presAssocID="{1C3A6977-DDEE-4D71-BB25-467B7C717341}" presName="text" presStyleLbl="fgAcc0" presStyleIdx="3" presStyleCnt="5">
        <dgm:presLayoutVars>
          <dgm:chPref val="3"/>
        </dgm:presLayoutVars>
      </dgm:prSet>
      <dgm:spPr/>
    </dgm:pt>
    <dgm:pt modelId="{F677F483-4BDC-457D-9A82-97F3B1783254}" type="pres">
      <dgm:prSet presAssocID="{1C3A6977-DDEE-4D71-BB25-467B7C717341}" presName="hierChild2" presStyleCnt="0"/>
      <dgm:spPr/>
    </dgm:pt>
    <dgm:pt modelId="{B97DACA3-C424-443A-B6B7-EA74C29249BC}" type="pres">
      <dgm:prSet presAssocID="{20A35B36-5491-4B14-A782-5A032C90F8C1}" presName="hierRoot1" presStyleCnt="0"/>
      <dgm:spPr/>
    </dgm:pt>
    <dgm:pt modelId="{B8271F1F-B052-4AFD-8870-86AE436A1B73}" type="pres">
      <dgm:prSet presAssocID="{20A35B36-5491-4B14-A782-5A032C90F8C1}" presName="composite" presStyleCnt="0"/>
      <dgm:spPr/>
    </dgm:pt>
    <dgm:pt modelId="{4ACFF56F-E277-48A2-A34A-B8D27118B833}" type="pres">
      <dgm:prSet presAssocID="{20A35B36-5491-4B14-A782-5A032C90F8C1}" presName="background" presStyleLbl="node0" presStyleIdx="4" presStyleCnt="5"/>
      <dgm:spPr/>
    </dgm:pt>
    <dgm:pt modelId="{AA64C6DF-77A8-4DA7-BA19-9341F22B9B6A}" type="pres">
      <dgm:prSet presAssocID="{20A35B36-5491-4B14-A782-5A032C90F8C1}" presName="text" presStyleLbl="fgAcc0" presStyleIdx="4" presStyleCnt="5">
        <dgm:presLayoutVars>
          <dgm:chPref val="3"/>
        </dgm:presLayoutVars>
      </dgm:prSet>
      <dgm:spPr/>
    </dgm:pt>
    <dgm:pt modelId="{327F256C-096F-4D3B-864D-07A72CBA8D03}" type="pres">
      <dgm:prSet presAssocID="{20A35B36-5491-4B14-A782-5A032C90F8C1}" presName="hierChild2" presStyleCnt="0"/>
      <dgm:spPr/>
    </dgm:pt>
  </dgm:ptLst>
  <dgm:cxnLst>
    <dgm:cxn modelId="{FD423D08-1B13-4B8E-9E36-36C72DAA7F0D}" srcId="{E2665482-31CD-4132-95E4-4376C6C1AF6B}" destId="{4F1747D8-37D8-4C9D-B394-0F538366EE0F}" srcOrd="1" destOrd="0" parTransId="{43B32EDD-11D3-4E75-B999-2EDF97FB867C}" sibTransId="{2260CC29-35A1-4D7D-8FFF-E907FB7C3265}"/>
    <dgm:cxn modelId="{1F4D0309-7836-41CB-AA40-16F33CA9B773}" srcId="{E2665482-31CD-4132-95E4-4376C6C1AF6B}" destId="{E05929B9-D71F-4D0B-B324-5F8FF27012C8}" srcOrd="2" destOrd="0" parTransId="{39398B4C-FCD2-4D48-99E9-A93FFC859DA1}" sibTransId="{5B714C8E-291E-49C2-9CB6-62159C4D4710}"/>
    <dgm:cxn modelId="{0A413621-0BB4-4564-BDEF-64A7D753AEEF}" srcId="{E2665482-31CD-4132-95E4-4376C6C1AF6B}" destId="{1C3A6977-DDEE-4D71-BB25-467B7C717341}" srcOrd="3" destOrd="0" parTransId="{62BBF3BC-CBDE-44A1-A6A4-D2FC47281EA8}" sibTransId="{2A24CC9B-62F4-4119-B975-5F4AF689FFCE}"/>
    <dgm:cxn modelId="{968D5E26-42E9-46C2-85DC-BA9F13AD2E90}" type="presOf" srcId="{E2665482-31CD-4132-95E4-4376C6C1AF6B}" destId="{D70E4D36-B78B-4784-BF80-3EA5A6E00478}" srcOrd="0" destOrd="0" presId="urn:microsoft.com/office/officeart/2005/8/layout/hierarchy1"/>
    <dgm:cxn modelId="{9CE31641-0A94-4A7C-8BE0-3488D0C7BC1C}" srcId="{E2665482-31CD-4132-95E4-4376C6C1AF6B}" destId="{E6AC019C-4BF2-412F-98A5-F186C4A58938}" srcOrd="0" destOrd="0" parTransId="{A98BAD84-A136-49FC-BE13-6BB2A492884D}" sibTransId="{5BF52381-45F3-4BAE-88E1-10715A38B413}"/>
    <dgm:cxn modelId="{9B3FD07B-FFEA-4D6F-AE63-31B089286C41}" srcId="{E2665482-31CD-4132-95E4-4376C6C1AF6B}" destId="{20A35B36-5491-4B14-A782-5A032C90F8C1}" srcOrd="4" destOrd="0" parTransId="{42CCB5BA-94AD-4660-B357-B7F4838C4615}" sibTransId="{D0D5ECE0-4F2A-41A8-B5B9-E5F61F18D9FE}"/>
    <dgm:cxn modelId="{A164C97F-3580-4B43-806C-893C59FDEBCD}" type="presOf" srcId="{20A35B36-5491-4B14-A782-5A032C90F8C1}" destId="{AA64C6DF-77A8-4DA7-BA19-9341F22B9B6A}" srcOrd="0" destOrd="0" presId="urn:microsoft.com/office/officeart/2005/8/layout/hierarchy1"/>
    <dgm:cxn modelId="{7C6436C9-C2F7-4B6D-A0B2-CFCA138D994D}" type="presOf" srcId="{1C3A6977-DDEE-4D71-BB25-467B7C717341}" destId="{AA276E94-E8AF-4B00-8572-BA4AEC8C82DA}" srcOrd="0" destOrd="0" presId="urn:microsoft.com/office/officeart/2005/8/layout/hierarchy1"/>
    <dgm:cxn modelId="{85576FE6-7DAC-426F-BE36-3E7A5EB280FF}" type="presOf" srcId="{4F1747D8-37D8-4C9D-B394-0F538366EE0F}" destId="{F471398C-232D-4F32-B7B8-88E1690FE5C1}" srcOrd="0" destOrd="0" presId="urn:microsoft.com/office/officeart/2005/8/layout/hierarchy1"/>
    <dgm:cxn modelId="{8A6AD0F2-5716-46B8-96B4-1E7795DB5871}" type="presOf" srcId="{E05929B9-D71F-4D0B-B324-5F8FF27012C8}" destId="{398F7A2F-2A51-49BB-AE88-FCDD1B71BF1B}" srcOrd="0" destOrd="0" presId="urn:microsoft.com/office/officeart/2005/8/layout/hierarchy1"/>
    <dgm:cxn modelId="{4F7927FA-44B9-4E7C-A9E5-29A7A551F8EB}" type="presOf" srcId="{E6AC019C-4BF2-412F-98A5-F186C4A58938}" destId="{B0922877-8DCE-4DFB-909B-FA918DA3052E}" srcOrd="0" destOrd="0" presId="urn:microsoft.com/office/officeart/2005/8/layout/hierarchy1"/>
    <dgm:cxn modelId="{73FDD03F-FE23-474D-8A47-328456328860}" type="presParOf" srcId="{D70E4D36-B78B-4784-BF80-3EA5A6E00478}" destId="{399A466C-DDE7-4B5B-B38A-7EE253A473EE}" srcOrd="0" destOrd="0" presId="urn:microsoft.com/office/officeart/2005/8/layout/hierarchy1"/>
    <dgm:cxn modelId="{EB9B576E-984F-4CFB-B727-5B95F3EF6692}" type="presParOf" srcId="{399A466C-DDE7-4B5B-B38A-7EE253A473EE}" destId="{A8C3A76F-8C53-482D-A346-3BB3888F9E31}" srcOrd="0" destOrd="0" presId="urn:microsoft.com/office/officeart/2005/8/layout/hierarchy1"/>
    <dgm:cxn modelId="{396809B9-FAF9-4E56-92B4-FB5934E9CF48}" type="presParOf" srcId="{A8C3A76F-8C53-482D-A346-3BB3888F9E31}" destId="{748BEED7-83E6-4EE3-AB09-D8B3CDB68C05}" srcOrd="0" destOrd="0" presId="urn:microsoft.com/office/officeart/2005/8/layout/hierarchy1"/>
    <dgm:cxn modelId="{405AA38D-7EEF-4372-8A78-1AF2A84125C5}" type="presParOf" srcId="{A8C3A76F-8C53-482D-A346-3BB3888F9E31}" destId="{B0922877-8DCE-4DFB-909B-FA918DA3052E}" srcOrd="1" destOrd="0" presId="urn:microsoft.com/office/officeart/2005/8/layout/hierarchy1"/>
    <dgm:cxn modelId="{90B99E96-47F9-4774-AE25-9CD451D92654}" type="presParOf" srcId="{399A466C-DDE7-4B5B-B38A-7EE253A473EE}" destId="{A3DCCBCD-6BF3-42C4-B60C-ECDD344C8286}" srcOrd="1" destOrd="0" presId="urn:microsoft.com/office/officeart/2005/8/layout/hierarchy1"/>
    <dgm:cxn modelId="{0039B490-9A76-411C-A855-B14AFBAEABBE}" type="presParOf" srcId="{D70E4D36-B78B-4784-BF80-3EA5A6E00478}" destId="{EC602C14-53BC-4A63-99C2-2F5E51716143}" srcOrd="1" destOrd="0" presId="urn:microsoft.com/office/officeart/2005/8/layout/hierarchy1"/>
    <dgm:cxn modelId="{1EDB4261-6FB6-4E1B-B97E-E4ECA24AABA7}" type="presParOf" srcId="{EC602C14-53BC-4A63-99C2-2F5E51716143}" destId="{BB888983-BE4A-4743-8B71-BCA5C0F87CB4}" srcOrd="0" destOrd="0" presId="urn:microsoft.com/office/officeart/2005/8/layout/hierarchy1"/>
    <dgm:cxn modelId="{3B5D47A7-0F2F-491A-91A5-50C5B818EA7C}" type="presParOf" srcId="{BB888983-BE4A-4743-8B71-BCA5C0F87CB4}" destId="{21921F8E-C77D-4932-AC3A-6C6608E341C2}" srcOrd="0" destOrd="0" presId="urn:microsoft.com/office/officeart/2005/8/layout/hierarchy1"/>
    <dgm:cxn modelId="{716495C7-FDC3-4244-B3FF-37B7D989B86A}" type="presParOf" srcId="{BB888983-BE4A-4743-8B71-BCA5C0F87CB4}" destId="{F471398C-232D-4F32-B7B8-88E1690FE5C1}" srcOrd="1" destOrd="0" presId="urn:microsoft.com/office/officeart/2005/8/layout/hierarchy1"/>
    <dgm:cxn modelId="{4A548BF8-F3AF-4933-BBB5-E6A209594BE6}" type="presParOf" srcId="{EC602C14-53BC-4A63-99C2-2F5E51716143}" destId="{D2FF72F6-65AD-43B3-9DC5-FAC1951BF7A4}" srcOrd="1" destOrd="0" presId="urn:microsoft.com/office/officeart/2005/8/layout/hierarchy1"/>
    <dgm:cxn modelId="{278DFBD5-45C2-4795-B848-2C4502B382D9}" type="presParOf" srcId="{D70E4D36-B78B-4784-BF80-3EA5A6E00478}" destId="{476C9E02-0941-4419-A24C-2A2FD96483BA}" srcOrd="2" destOrd="0" presId="urn:microsoft.com/office/officeart/2005/8/layout/hierarchy1"/>
    <dgm:cxn modelId="{6E65D33E-FBC5-445E-8B42-CD0ABFA55E09}" type="presParOf" srcId="{476C9E02-0941-4419-A24C-2A2FD96483BA}" destId="{83E771D1-E310-454F-B41B-C235B2B6216E}" srcOrd="0" destOrd="0" presId="urn:microsoft.com/office/officeart/2005/8/layout/hierarchy1"/>
    <dgm:cxn modelId="{AA784C36-32AE-4896-8C6A-18B7F78C7D4D}" type="presParOf" srcId="{83E771D1-E310-454F-B41B-C235B2B6216E}" destId="{AD4B1C61-34B2-463C-B4E7-9ADF8CED738E}" srcOrd="0" destOrd="0" presId="urn:microsoft.com/office/officeart/2005/8/layout/hierarchy1"/>
    <dgm:cxn modelId="{87863826-76A4-422F-B4C8-42CE580B40C2}" type="presParOf" srcId="{83E771D1-E310-454F-B41B-C235B2B6216E}" destId="{398F7A2F-2A51-49BB-AE88-FCDD1B71BF1B}" srcOrd="1" destOrd="0" presId="urn:microsoft.com/office/officeart/2005/8/layout/hierarchy1"/>
    <dgm:cxn modelId="{BB05EF8C-388D-4060-ADAB-B5CAA4373A9F}" type="presParOf" srcId="{476C9E02-0941-4419-A24C-2A2FD96483BA}" destId="{10C24E97-36B7-4CD1-9B72-433E6087926D}" srcOrd="1" destOrd="0" presId="urn:microsoft.com/office/officeart/2005/8/layout/hierarchy1"/>
    <dgm:cxn modelId="{F4839E65-0173-4B34-989B-48E2D68F3751}" type="presParOf" srcId="{D70E4D36-B78B-4784-BF80-3EA5A6E00478}" destId="{AFC01470-AA3D-4013-AE1F-D3E0AA738701}" srcOrd="3" destOrd="0" presId="urn:microsoft.com/office/officeart/2005/8/layout/hierarchy1"/>
    <dgm:cxn modelId="{37F51430-8A9E-4F2C-B712-BCA288B9662D}" type="presParOf" srcId="{AFC01470-AA3D-4013-AE1F-D3E0AA738701}" destId="{F5042793-28F8-428A-AAFE-6676C33C36F1}" srcOrd="0" destOrd="0" presId="urn:microsoft.com/office/officeart/2005/8/layout/hierarchy1"/>
    <dgm:cxn modelId="{D49AFBEF-C571-492C-ADEB-589786909B25}" type="presParOf" srcId="{F5042793-28F8-428A-AAFE-6676C33C36F1}" destId="{FED9A2FF-21CD-415B-B5CC-ABEE399CE2E9}" srcOrd="0" destOrd="0" presId="urn:microsoft.com/office/officeart/2005/8/layout/hierarchy1"/>
    <dgm:cxn modelId="{A4AFE1CD-7110-4FC4-B208-18341709268C}" type="presParOf" srcId="{F5042793-28F8-428A-AAFE-6676C33C36F1}" destId="{AA276E94-E8AF-4B00-8572-BA4AEC8C82DA}" srcOrd="1" destOrd="0" presId="urn:microsoft.com/office/officeart/2005/8/layout/hierarchy1"/>
    <dgm:cxn modelId="{EC206507-34CE-467C-82B6-726C690C7EE6}" type="presParOf" srcId="{AFC01470-AA3D-4013-AE1F-D3E0AA738701}" destId="{F677F483-4BDC-457D-9A82-97F3B1783254}" srcOrd="1" destOrd="0" presId="urn:microsoft.com/office/officeart/2005/8/layout/hierarchy1"/>
    <dgm:cxn modelId="{1E1C5ED7-2DE6-418C-9ED7-65572F2D9C31}" type="presParOf" srcId="{D70E4D36-B78B-4784-BF80-3EA5A6E00478}" destId="{B97DACA3-C424-443A-B6B7-EA74C29249BC}" srcOrd="4" destOrd="0" presId="urn:microsoft.com/office/officeart/2005/8/layout/hierarchy1"/>
    <dgm:cxn modelId="{0D91D516-170D-4388-B6F5-59D752DD2792}" type="presParOf" srcId="{B97DACA3-C424-443A-B6B7-EA74C29249BC}" destId="{B8271F1F-B052-4AFD-8870-86AE436A1B73}" srcOrd="0" destOrd="0" presId="urn:microsoft.com/office/officeart/2005/8/layout/hierarchy1"/>
    <dgm:cxn modelId="{6350093D-925C-419B-BD2E-A0CFCFE0C337}" type="presParOf" srcId="{B8271F1F-B052-4AFD-8870-86AE436A1B73}" destId="{4ACFF56F-E277-48A2-A34A-B8D27118B833}" srcOrd="0" destOrd="0" presId="urn:microsoft.com/office/officeart/2005/8/layout/hierarchy1"/>
    <dgm:cxn modelId="{E79BE428-C4EF-4096-844F-3E216812E2BC}" type="presParOf" srcId="{B8271F1F-B052-4AFD-8870-86AE436A1B73}" destId="{AA64C6DF-77A8-4DA7-BA19-9341F22B9B6A}" srcOrd="1" destOrd="0" presId="urn:microsoft.com/office/officeart/2005/8/layout/hierarchy1"/>
    <dgm:cxn modelId="{8F210E20-C8C0-48BC-8FF7-C9F769F08A7C}" type="presParOf" srcId="{B97DACA3-C424-443A-B6B7-EA74C29249BC}" destId="{327F256C-096F-4D3B-864D-07A72CBA8D0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8BEED7-83E6-4EE3-AB09-D8B3CDB68C05}">
      <dsp:nvSpPr>
        <dsp:cNvPr id="0" name=""/>
        <dsp:cNvSpPr/>
      </dsp:nvSpPr>
      <dsp:spPr>
        <a:xfrm>
          <a:off x="3735" y="1170774"/>
          <a:ext cx="1820059" cy="115573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922877-8DCE-4DFB-909B-FA918DA3052E}">
      <dsp:nvSpPr>
        <dsp:cNvPr id="0" name=""/>
        <dsp:cNvSpPr/>
      </dsp:nvSpPr>
      <dsp:spPr>
        <a:xfrm>
          <a:off x="205963" y="1362892"/>
          <a:ext cx="1820059" cy="11557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Data collection</a:t>
          </a:r>
        </a:p>
      </dsp:txBody>
      <dsp:txXfrm>
        <a:off x="239813" y="1396742"/>
        <a:ext cx="1752359" cy="1088037"/>
      </dsp:txXfrm>
    </dsp:sp>
    <dsp:sp modelId="{21921F8E-C77D-4932-AC3A-6C6608E341C2}">
      <dsp:nvSpPr>
        <dsp:cNvPr id="0" name=""/>
        <dsp:cNvSpPr/>
      </dsp:nvSpPr>
      <dsp:spPr>
        <a:xfrm>
          <a:off x="2228252" y="1170774"/>
          <a:ext cx="1820059" cy="115573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71398C-232D-4F32-B7B8-88E1690FE5C1}">
      <dsp:nvSpPr>
        <dsp:cNvPr id="0" name=""/>
        <dsp:cNvSpPr/>
      </dsp:nvSpPr>
      <dsp:spPr>
        <a:xfrm>
          <a:off x="2430481" y="1362892"/>
          <a:ext cx="1820059" cy="11557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Numerical method for comparing</a:t>
          </a:r>
        </a:p>
      </dsp:txBody>
      <dsp:txXfrm>
        <a:off x="2464331" y="1396742"/>
        <a:ext cx="1752359" cy="1088037"/>
      </dsp:txXfrm>
    </dsp:sp>
    <dsp:sp modelId="{AD4B1C61-34B2-463C-B4E7-9ADF8CED738E}">
      <dsp:nvSpPr>
        <dsp:cNvPr id="0" name=""/>
        <dsp:cNvSpPr/>
      </dsp:nvSpPr>
      <dsp:spPr>
        <a:xfrm>
          <a:off x="4452770" y="1170774"/>
          <a:ext cx="1820059" cy="115573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8F7A2F-2A51-49BB-AE88-FCDD1B71BF1B}">
      <dsp:nvSpPr>
        <dsp:cNvPr id="0" name=""/>
        <dsp:cNvSpPr/>
      </dsp:nvSpPr>
      <dsp:spPr>
        <a:xfrm>
          <a:off x="4654999" y="1362892"/>
          <a:ext cx="1820059" cy="11557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RNN </a:t>
          </a:r>
        </a:p>
      </dsp:txBody>
      <dsp:txXfrm>
        <a:off x="4688849" y="1396742"/>
        <a:ext cx="1752359" cy="1088037"/>
      </dsp:txXfrm>
    </dsp:sp>
    <dsp:sp modelId="{FED9A2FF-21CD-415B-B5CC-ABEE399CE2E9}">
      <dsp:nvSpPr>
        <dsp:cNvPr id="0" name=""/>
        <dsp:cNvSpPr/>
      </dsp:nvSpPr>
      <dsp:spPr>
        <a:xfrm>
          <a:off x="6677287" y="1170774"/>
          <a:ext cx="1820059" cy="115573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276E94-E8AF-4B00-8572-BA4AEC8C82DA}">
      <dsp:nvSpPr>
        <dsp:cNvPr id="0" name=""/>
        <dsp:cNvSpPr/>
      </dsp:nvSpPr>
      <dsp:spPr>
        <a:xfrm>
          <a:off x="6879516" y="1362892"/>
          <a:ext cx="1820059" cy="11557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Code</a:t>
          </a:r>
        </a:p>
      </dsp:txBody>
      <dsp:txXfrm>
        <a:off x="6913366" y="1396742"/>
        <a:ext cx="1752359" cy="1088037"/>
      </dsp:txXfrm>
    </dsp:sp>
    <dsp:sp modelId="{4ACFF56F-E277-48A2-A34A-B8D27118B833}">
      <dsp:nvSpPr>
        <dsp:cNvPr id="0" name=""/>
        <dsp:cNvSpPr/>
      </dsp:nvSpPr>
      <dsp:spPr>
        <a:xfrm>
          <a:off x="8901805" y="1170774"/>
          <a:ext cx="1820059" cy="115573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64C6DF-77A8-4DA7-BA19-9341F22B9B6A}">
      <dsp:nvSpPr>
        <dsp:cNvPr id="0" name=""/>
        <dsp:cNvSpPr/>
      </dsp:nvSpPr>
      <dsp:spPr>
        <a:xfrm>
          <a:off x="9104034" y="1362892"/>
          <a:ext cx="1820059" cy="11557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Result</a:t>
          </a:r>
        </a:p>
      </dsp:txBody>
      <dsp:txXfrm>
        <a:off x="9137884" y="1396742"/>
        <a:ext cx="1752359" cy="10880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2DC76A-A195-4BB9-B5A4-ED1A3C6FE8E9}" type="datetimeFigureOut">
              <a:rPr lang="ko-KR" altLang="en-US" smtClean="0"/>
              <a:t>2024-12-16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876CA-5E81-4052-A48E-DE57B17B3B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1564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오늘 </a:t>
            </a:r>
            <a:r>
              <a:rPr lang="ko-KR" altLang="en-US" dirty="0" err="1"/>
              <a:t>머신러닝기법</a:t>
            </a:r>
            <a:r>
              <a:rPr lang="ko-KR" altLang="en-US" dirty="0"/>
              <a:t> 특히 </a:t>
            </a:r>
            <a:r>
              <a:rPr lang="en-US" altLang="ko-KR" dirty="0"/>
              <a:t>RNN</a:t>
            </a:r>
            <a:r>
              <a:rPr lang="ko-KR" altLang="en-US" dirty="0"/>
              <a:t>을 이용하여 </a:t>
            </a:r>
            <a:endParaRPr lang="en-US" altLang="ko-KR" dirty="0"/>
          </a:p>
          <a:p>
            <a:r>
              <a:rPr lang="ko-KR" altLang="en-US" dirty="0"/>
              <a:t>해양데이터를 예측하는 것에 대해서 발표하겠습니다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876CA-5E81-4052-A48E-DE57B17B3B4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21864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저의 목표는 해수면의 최고점을 </a:t>
            </a:r>
            <a:r>
              <a:rPr lang="en-US" altLang="ko-KR" dirty="0"/>
              <a:t>predict </a:t>
            </a:r>
            <a:r>
              <a:rPr lang="ko-KR" altLang="en-US" dirty="0"/>
              <a:t>하는 것이기 때문에</a:t>
            </a:r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가지 모델에 대해서 예측 그래프를 그려왔습니다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en-US" altLang="ko-KR" dirty="0"/>
              <a:t>Error </a:t>
            </a:r>
            <a:r>
              <a:rPr lang="ko-KR" altLang="en-US" dirty="0"/>
              <a:t>가 각 데이터에 대해 </a:t>
            </a:r>
            <a:r>
              <a:rPr lang="en-US" altLang="ko-KR" dirty="0"/>
              <a:t>20CM </a:t>
            </a:r>
            <a:r>
              <a:rPr lang="ko-KR" altLang="en-US" dirty="0"/>
              <a:t>정도로 꽤나 잘 예측한 모습을 볼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100</a:t>
            </a:r>
            <a:r>
              <a:rPr lang="ko-KR" altLang="en-US" dirty="0"/>
              <a:t>개의 포인트에 대해서 확장한 그래프인데</a:t>
            </a:r>
            <a:r>
              <a:rPr lang="en-US" altLang="ko-KR" dirty="0"/>
              <a:t>, prediction value</a:t>
            </a:r>
            <a:r>
              <a:rPr lang="ko-KR" altLang="en-US" dirty="0"/>
              <a:t>들이 모두 비슷한 양상을 가지고 있습니다</a:t>
            </a:r>
            <a:r>
              <a:rPr lang="en-US" altLang="ko-KR" dirty="0"/>
              <a:t>.  </a:t>
            </a:r>
          </a:p>
          <a:p>
            <a:endParaRPr lang="en-US" altLang="ko-KR" dirty="0"/>
          </a:p>
          <a:p>
            <a:r>
              <a:rPr lang="ko-KR" altLang="en-US" dirty="0"/>
              <a:t>그 이유는 </a:t>
            </a:r>
            <a:r>
              <a:rPr lang="en-US" altLang="ko-KR" dirty="0" err="1"/>
              <a:t>gru</a:t>
            </a:r>
            <a:r>
              <a:rPr lang="ko-KR" altLang="en-US" dirty="0"/>
              <a:t>는 </a:t>
            </a:r>
            <a:r>
              <a:rPr lang="en-US" altLang="ko-KR" dirty="0" err="1"/>
              <a:t>lstm</a:t>
            </a:r>
            <a:r>
              <a:rPr lang="ko-KR" altLang="en-US" dirty="0"/>
              <a:t>을 약간 변형 시킨 </a:t>
            </a:r>
            <a:r>
              <a:rPr lang="en-US" altLang="ko-KR" dirty="0"/>
              <a:t>model</a:t>
            </a:r>
            <a:r>
              <a:rPr lang="ko-KR" altLang="en-US" dirty="0"/>
              <a:t>이고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Bi </a:t>
            </a:r>
            <a:r>
              <a:rPr lang="en-US" altLang="ko-KR" dirty="0" err="1"/>
              <a:t>gru</a:t>
            </a:r>
            <a:r>
              <a:rPr lang="ko-KR" altLang="en-US" dirty="0"/>
              <a:t>는 </a:t>
            </a:r>
            <a:r>
              <a:rPr lang="en-US" altLang="ko-KR" dirty="0" err="1"/>
              <a:t>gru</a:t>
            </a:r>
            <a:r>
              <a:rPr lang="ko-KR" altLang="en-US" dirty="0"/>
              <a:t>에서 데이터 읽는 것을 양방향으로 바꾼 </a:t>
            </a:r>
            <a:r>
              <a:rPr lang="en-US" altLang="ko-KR" dirty="0"/>
              <a:t>model</a:t>
            </a:r>
            <a:r>
              <a:rPr lang="ko-KR" altLang="en-US" dirty="0"/>
              <a:t>이기 때문입니다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en-US" altLang="ko-KR" dirty="0"/>
              <a:t>LSTM</a:t>
            </a:r>
            <a:r>
              <a:rPr lang="ko-KR" altLang="en-US" dirty="0"/>
              <a:t>은 </a:t>
            </a:r>
            <a:r>
              <a:rPr lang="en-US" altLang="ko-KR" dirty="0"/>
              <a:t>GRU</a:t>
            </a:r>
            <a:r>
              <a:rPr lang="ko-KR" altLang="en-US" dirty="0"/>
              <a:t>에 비해 실행 시간이 </a:t>
            </a:r>
            <a:r>
              <a:rPr lang="en-US" altLang="ko-KR" dirty="0"/>
              <a:t>3-4</a:t>
            </a:r>
            <a:r>
              <a:rPr lang="ko-KR" altLang="en-US" dirty="0" err="1"/>
              <a:t>배가량</a:t>
            </a:r>
            <a:r>
              <a:rPr lang="ko-KR" altLang="en-US" dirty="0"/>
              <a:t> 들었는데 두 </a:t>
            </a:r>
            <a:r>
              <a:rPr lang="ko-KR" altLang="en-US" dirty="0" err="1"/>
              <a:t>오차값의</a:t>
            </a:r>
            <a:r>
              <a:rPr lang="ko-KR" altLang="en-US" dirty="0"/>
              <a:t> 차이가 </a:t>
            </a:r>
            <a:r>
              <a:rPr lang="en-US" altLang="ko-KR" dirty="0"/>
              <a:t>5cm </a:t>
            </a:r>
            <a:r>
              <a:rPr lang="ko-KR" altLang="en-US" dirty="0"/>
              <a:t>라면 </a:t>
            </a:r>
            <a:endParaRPr lang="en-US" altLang="ko-KR" dirty="0"/>
          </a:p>
          <a:p>
            <a:r>
              <a:rPr lang="ko-KR" altLang="en-US" dirty="0"/>
              <a:t>제가 앞으로 예측하는 사람이라면 </a:t>
            </a:r>
            <a:r>
              <a:rPr lang="en-US" altLang="ko-KR" dirty="0"/>
              <a:t>GRU </a:t>
            </a:r>
            <a:r>
              <a:rPr lang="ko-KR" altLang="en-US" dirty="0"/>
              <a:t>모델을 사용할 거 같습니다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en-US" altLang="ko-KR" dirty="0"/>
              <a:t>GRU</a:t>
            </a:r>
            <a:r>
              <a:rPr lang="ko-KR" altLang="en-US" dirty="0"/>
              <a:t>와 </a:t>
            </a:r>
            <a:r>
              <a:rPr lang="en-US" altLang="ko-KR" dirty="0"/>
              <a:t>Bi-GRU</a:t>
            </a:r>
            <a:r>
              <a:rPr lang="ko-KR" altLang="en-US" dirty="0"/>
              <a:t>에서 </a:t>
            </a:r>
            <a:r>
              <a:rPr lang="ko-KR" altLang="en-US" dirty="0" err="1"/>
              <a:t>오차값의</a:t>
            </a:r>
            <a:r>
              <a:rPr lang="ko-KR" altLang="en-US" dirty="0"/>
              <a:t> 차이는 </a:t>
            </a:r>
            <a:r>
              <a:rPr lang="en-US" altLang="ko-KR" dirty="0"/>
              <a:t>2mm </a:t>
            </a:r>
            <a:r>
              <a:rPr lang="ko-KR" altLang="en-US" dirty="0"/>
              <a:t>정도로 거의 같으며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이 데이터에 한해서는 양방향이 큰 이점을 </a:t>
            </a:r>
            <a:r>
              <a:rPr lang="ko-KR" altLang="en-US" dirty="0" err="1"/>
              <a:t>가져다주지</a:t>
            </a:r>
            <a:r>
              <a:rPr lang="ko-KR" altLang="en-US" dirty="0"/>
              <a:t> 않는 것으로 파악됩니다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876CA-5E81-4052-A48E-DE57B17B3B4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93053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저는 파도의 최고점 높이에 중점을 맞췄지만</a:t>
            </a:r>
            <a:r>
              <a:rPr lang="en-US" altLang="ko-KR" dirty="0"/>
              <a:t>, </a:t>
            </a:r>
          </a:p>
          <a:p>
            <a:endParaRPr lang="en-US" altLang="ko-KR" dirty="0"/>
          </a:p>
          <a:p>
            <a:r>
              <a:rPr lang="ko-KR" altLang="en-US" dirty="0"/>
              <a:t>다양한</a:t>
            </a:r>
            <a:r>
              <a:rPr lang="en-US" altLang="ko-KR" dirty="0"/>
              <a:t> </a:t>
            </a:r>
            <a:r>
              <a:rPr lang="ko-KR" altLang="en-US" dirty="0"/>
              <a:t>측정값에 대해서도 똑같은 </a:t>
            </a:r>
            <a:r>
              <a:rPr lang="en-US" altLang="ko-KR" dirty="0"/>
              <a:t>model</a:t>
            </a:r>
            <a:r>
              <a:rPr lang="ko-KR" altLang="en-US" dirty="0"/>
              <a:t>로 똑같은 방식으로 예측할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Numerical </a:t>
            </a:r>
            <a:r>
              <a:rPr lang="ko-KR" altLang="en-US" dirty="0"/>
              <a:t>방법을 사용한다면</a:t>
            </a:r>
            <a:r>
              <a:rPr lang="en-US" altLang="ko-KR" dirty="0"/>
              <a:t>, data </a:t>
            </a:r>
            <a:r>
              <a:rPr lang="ko-KR" altLang="en-US" dirty="0"/>
              <a:t>별로 미분방정식이 필요한데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여기서는 그렇지 않다는 것이 큰 장점입니다</a:t>
            </a:r>
            <a:r>
              <a:rPr lang="en-US" altLang="ko-KR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876CA-5E81-4052-A48E-DE57B17B3B4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88830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input</a:t>
            </a:r>
            <a:r>
              <a:rPr lang="ko-KR" altLang="en-US" dirty="0"/>
              <a:t>과 </a:t>
            </a:r>
            <a:r>
              <a:rPr lang="en-US" altLang="ko-KR" dirty="0"/>
              <a:t>output</a:t>
            </a:r>
            <a:r>
              <a:rPr lang="ko-KR" altLang="en-US" dirty="0"/>
              <a:t>의 개수에 따라서 </a:t>
            </a:r>
            <a:r>
              <a:rPr lang="en-US" altLang="ko-KR" dirty="0"/>
              <a:t>RNN</a:t>
            </a:r>
            <a:r>
              <a:rPr lang="ko-KR" altLang="en-US" dirty="0"/>
              <a:t>의 다양한 구조가 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사용목적에 따라 선택하여 설계하면 됩니다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저는 오늘 </a:t>
            </a:r>
            <a:r>
              <a:rPr lang="en-US" altLang="ko-KR" dirty="0"/>
              <a:t>many-to-one </a:t>
            </a:r>
            <a:r>
              <a:rPr lang="ko-KR" altLang="en-US" dirty="0"/>
              <a:t>구조를 택하여서 실험을 하였지만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만약 몇시간 동안 해안위의 정보를 예측하고 싶다면 </a:t>
            </a:r>
            <a:endParaRPr lang="en-US" altLang="ko-KR" dirty="0"/>
          </a:p>
          <a:p>
            <a:r>
              <a:rPr lang="en-US" altLang="ko-KR" dirty="0"/>
              <a:t>Many-to-many </a:t>
            </a:r>
            <a:r>
              <a:rPr lang="ko-KR" altLang="en-US" dirty="0"/>
              <a:t>구조를 택하여서 실험을 하는 것도 흥미로울 것이라고 생각합니다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876CA-5E81-4052-A48E-DE57B17B3B4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40457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마지막으로 정리하자면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시계열 데이터에는 </a:t>
            </a:r>
            <a:r>
              <a:rPr lang="en-US" altLang="ko-KR" dirty="0"/>
              <a:t>RNN </a:t>
            </a:r>
            <a:r>
              <a:rPr lang="ko-KR" altLang="en-US" dirty="0"/>
              <a:t>기반 모델을 사용하는 것은 좋은 선택이며</a:t>
            </a:r>
            <a:endParaRPr lang="en-US" altLang="ko-KR" dirty="0"/>
          </a:p>
          <a:p>
            <a:r>
              <a:rPr lang="en-US" altLang="ko-KR" dirty="0"/>
              <a:t>RNN </a:t>
            </a:r>
            <a:r>
              <a:rPr lang="ko-KR" altLang="en-US" dirty="0"/>
              <a:t>기반 모델은 다양하다</a:t>
            </a:r>
            <a:r>
              <a:rPr lang="en-US" altLang="ko-KR" dirty="0"/>
              <a:t>/.</a:t>
            </a:r>
          </a:p>
          <a:p>
            <a:r>
              <a:rPr lang="ko-KR" altLang="en-US" dirty="0"/>
              <a:t>그리고 데이터에 따라서 모델</a:t>
            </a:r>
            <a:r>
              <a:rPr lang="en-US" altLang="ko-KR" dirty="0"/>
              <a:t>, </a:t>
            </a:r>
            <a:r>
              <a:rPr lang="ko-KR" altLang="en-US" dirty="0" err="1"/>
              <a:t>하이퍼파리미터</a:t>
            </a:r>
            <a:r>
              <a:rPr lang="en-US" altLang="ko-KR" dirty="0"/>
              <a:t>, </a:t>
            </a:r>
            <a:r>
              <a:rPr lang="ko-KR" altLang="en-US" dirty="0"/>
              <a:t>등등 다양한 요소를 잘 선택하는 것은 굉장히 중요하다</a:t>
            </a:r>
            <a:r>
              <a:rPr lang="en-US" altLang="ko-KR" dirty="0"/>
              <a:t>. 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감사합니다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876CA-5E81-4052-A48E-DE57B17B3B4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6268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1" dirty="0"/>
              <a:t>오늘 제가 발표할 내용을 간략히 말씀드리겠습니다</a:t>
            </a:r>
            <a:r>
              <a:rPr lang="en-US" altLang="ko-KR" b="1" dirty="0"/>
              <a:t>.</a:t>
            </a:r>
            <a:endParaRPr lang="ko-KR" altLang="en-US" dirty="0"/>
          </a:p>
          <a:p>
            <a:r>
              <a:rPr lang="ko-KR" altLang="en-US" dirty="0"/>
              <a:t>먼저 </a:t>
            </a:r>
            <a:r>
              <a:rPr lang="ko-KR" altLang="en-US" b="1" dirty="0"/>
              <a:t>사용한 데이터</a:t>
            </a:r>
            <a:r>
              <a:rPr lang="ko-KR" altLang="en-US" dirty="0"/>
              <a:t>에 대해 소개하고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다음으로 </a:t>
            </a:r>
            <a:r>
              <a:rPr lang="en-US" altLang="ko-KR" b="1" dirty="0"/>
              <a:t>Numerical Method</a:t>
            </a:r>
            <a:r>
              <a:rPr lang="ko-KR" altLang="en-US" dirty="0"/>
              <a:t>를 이용해 예측한 결과를 설명하겠습니다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이어서 </a:t>
            </a:r>
            <a:r>
              <a:rPr lang="en-US" altLang="ko-KR" b="1" dirty="0"/>
              <a:t>RNN </a:t>
            </a:r>
            <a:r>
              <a:rPr lang="ko-KR" altLang="en-US" b="1" dirty="0"/>
              <a:t>기반 모델</a:t>
            </a:r>
            <a:r>
              <a:rPr lang="ko-KR" altLang="en-US" dirty="0"/>
              <a:t>에 대해 간단히 </a:t>
            </a:r>
            <a:r>
              <a:rPr lang="ko-KR" altLang="en-US" dirty="0" err="1"/>
              <a:t>설명드리고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제가 작성한 </a:t>
            </a:r>
            <a:r>
              <a:rPr lang="ko-KR" altLang="en-US" b="1" dirty="0"/>
              <a:t>코드</a:t>
            </a:r>
            <a:r>
              <a:rPr lang="ko-KR" altLang="en-US" dirty="0"/>
              <a:t>와 </a:t>
            </a:r>
            <a:r>
              <a:rPr lang="ko-KR" altLang="en-US" b="1" dirty="0"/>
              <a:t>모델 구현 과정을 다루겠습니다</a:t>
            </a:r>
            <a:r>
              <a:rPr lang="en-US" altLang="ko-KR" b="1" dirty="0"/>
              <a:t>.</a:t>
            </a:r>
            <a:endParaRPr lang="en-US" altLang="ko-KR" dirty="0"/>
          </a:p>
          <a:p>
            <a:r>
              <a:rPr lang="ko-KR" altLang="en-US" dirty="0"/>
              <a:t>마지막으로 </a:t>
            </a:r>
            <a:r>
              <a:rPr lang="ko-KR" altLang="en-US" b="1" dirty="0"/>
              <a:t>실험 결과를 분석</a:t>
            </a:r>
            <a:r>
              <a:rPr lang="ko-KR" altLang="en-US" dirty="0"/>
              <a:t>하고 결론을 말씀드리겠습니다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876CA-5E81-4052-A48E-DE57B17B3B4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465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제가 사용한 데이터는 이 </a:t>
            </a:r>
            <a:r>
              <a:rPr lang="ko-KR" altLang="en-US" dirty="0" err="1"/>
              <a:t>해양기상부이로부터</a:t>
            </a:r>
            <a:r>
              <a:rPr lang="ko-KR" altLang="en-US" dirty="0"/>
              <a:t> 측정되었습니다</a:t>
            </a:r>
            <a:r>
              <a:rPr lang="en-US" altLang="ko-KR" dirty="0"/>
              <a:t>. </a:t>
            </a:r>
          </a:p>
          <a:p>
            <a:br>
              <a:rPr lang="en-US" altLang="ko-KR" dirty="0"/>
            </a:br>
            <a:r>
              <a:rPr lang="ko-KR" altLang="en-US" dirty="0" err="1"/>
              <a:t>해양기상부이는</a:t>
            </a:r>
            <a:r>
              <a:rPr lang="ko-KR" altLang="en-US" dirty="0"/>
              <a:t> 해수면에서 </a:t>
            </a:r>
            <a:r>
              <a:rPr lang="ko-KR" altLang="en-US" b="1" dirty="0"/>
              <a:t>해양기상현상 데이터를 측정하고 전송하는 장비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저는 기상청 홈페이지에서 데이터를 다운로드했고</a:t>
            </a:r>
            <a:r>
              <a:rPr lang="en-US" altLang="ko-KR" dirty="0"/>
              <a:t>, </a:t>
            </a:r>
            <a:r>
              <a:rPr lang="ko-KR" altLang="en-US" dirty="0"/>
              <a:t>여기 </a:t>
            </a:r>
            <a:r>
              <a:rPr lang="en-US" altLang="ko-KR" dirty="0"/>
              <a:t>31</a:t>
            </a:r>
            <a:r>
              <a:rPr lang="ko-KR" altLang="en-US" dirty="0"/>
              <a:t>개 해협의 데이터를 </a:t>
            </a:r>
            <a:r>
              <a:rPr lang="en-US" altLang="ko-KR" b="1" dirty="0"/>
              <a:t>2024</a:t>
            </a:r>
            <a:r>
              <a:rPr lang="ko-KR" altLang="en-US" b="1" dirty="0"/>
              <a:t>년 </a:t>
            </a:r>
            <a:r>
              <a:rPr lang="en-US" altLang="ko-KR" b="1" dirty="0"/>
              <a:t>1</a:t>
            </a:r>
            <a:r>
              <a:rPr lang="ko-KR" altLang="en-US" b="1" dirty="0"/>
              <a:t>월 </a:t>
            </a:r>
            <a:r>
              <a:rPr lang="en-US" altLang="ko-KR" b="1" dirty="0"/>
              <a:t>1</a:t>
            </a:r>
            <a:r>
              <a:rPr lang="ko-KR" altLang="en-US" b="1" dirty="0"/>
              <a:t>일 </a:t>
            </a:r>
            <a:r>
              <a:rPr lang="en-US" altLang="ko-KR" b="1" dirty="0"/>
              <a:t>00</a:t>
            </a:r>
            <a:r>
              <a:rPr lang="ko-KR" altLang="en-US" b="1" dirty="0"/>
              <a:t>시부터 </a:t>
            </a:r>
            <a:r>
              <a:rPr lang="en-US" altLang="ko-KR" b="1" dirty="0"/>
              <a:t>12</a:t>
            </a:r>
            <a:r>
              <a:rPr lang="ko-KR" altLang="en-US" b="1" dirty="0"/>
              <a:t>월 </a:t>
            </a:r>
            <a:r>
              <a:rPr lang="en-US" altLang="ko-KR" b="1" dirty="0"/>
              <a:t>13</a:t>
            </a:r>
            <a:r>
              <a:rPr lang="ko-KR" altLang="en-US" b="1" dirty="0"/>
              <a:t>일 </a:t>
            </a:r>
            <a:r>
              <a:rPr lang="en-US" altLang="ko-KR" b="1" dirty="0"/>
              <a:t>00</a:t>
            </a:r>
            <a:r>
              <a:rPr lang="ko-KR" altLang="en-US" b="1" dirty="0"/>
              <a:t>시까지</a:t>
            </a:r>
            <a:r>
              <a:rPr lang="ko-KR" altLang="en-US" dirty="0"/>
              <a:t> 수집했습니다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</a:t>
            </a:r>
            <a:r>
              <a:rPr lang="en-US" altLang="ko-KR" dirty="0"/>
              <a:t>table</a:t>
            </a:r>
            <a:r>
              <a:rPr lang="ko-KR" altLang="en-US" dirty="0"/>
              <a:t>을 보시면 풍속</a:t>
            </a:r>
            <a:r>
              <a:rPr lang="en-US" altLang="ko-KR" dirty="0"/>
              <a:t>, </a:t>
            </a:r>
            <a:r>
              <a:rPr lang="ko-KR" altLang="en-US" dirty="0"/>
              <a:t>수온</a:t>
            </a:r>
            <a:r>
              <a:rPr lang="en-US" altLang="ko-KR" dirty="0"/>
              <a:t>, </a:t>
            </a:r>
            <a:r>
              <a:rPr lang="ko-KR" altLang="en-US" dirty="0"/>
              <a:t>최대파고 등 다양한 데이터가 이 </a:t>
            </a:r>
            <a:r>
              <a:rPr lang="ko-KR" altLang="en-US" dirty="0" err="1"/>
              <a:t>해양기상부이를</a:t>
            </a:r>
            <a:r>
              <a:rPr lang="ko-KR" altLang="en-US" dirty="0"/>
              <a:t> 통해 측정되었고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모두에게 </a:t>
            </a:r>
            <a:r>
              <a:rPr lang="ko-KR" altLang="en-US" dirty="0" err="1"/>
              <a:t>공개되어있습니다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876CA-5E81-4052-A48E-DE57B17B3B4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1609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저는 해양 데이터 중 파도의 최대 높이를 예측을 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파도의 최대 높이를 예측하기 위해 </a:t>
            </a:r>
            <a:r>
              <a:rPr lang="ko-KR" altLang="en-US" b="1" dirty="0" err="1"/>
              <a:t>머신러닝</a:t>
            </a:r>
            <a:r>
              <a:rPr lang="ko-KR" altLang="en-US" b="1" dirty="0"/>
              <a:t> 방법</a:t>
            </a:r>
            <a:r>
              <a:rPr lang="ko-KR" altLang="en-US" dirty="0"/>
              <a:t>을 적용하기에 앞서</a:t>
            </a:r>
            <a:r>
              <a:rPr lang="en-US" altLang="ko-KR" dirty="0"/>
              <a:t>, </a:t>
            </a:r>
            <a:r>
              <a:rPr lang="ko-KR" altLang="en-US" dirty="0"/>
              <a:t>비교를 위해 </a:t>
            </a:r>
            <a:r>
              <a:rPr lang="ko-KR" altLang="en-US" b="1" dirty="0"/>
              <a:t>수치해석적 방법</a:t>
            </a:r>
            <a:r>
              <a:rPr lang="ko-KR" altLang="en-US" dirty="0"/>
              <a:t>을 사용한 결과를 먼저 보여드리겠습니다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여기서 사용한 방법은 가장 간단한 </a:t>
            </a:r>
            <a:r>
              <a:rPr lang="en-US" altLang="ko-KR" b="1" dirty="0"/>
              <a:t>Euler Method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 방법은 </a:t>
            </a:r>
            <a:r>
              <a:rPr lang="ko-KR" altLang="en-US" b="1" dirty="0"/>
              <a:t>미분 방정식</a:t>
            </a:r>
            <a:r>
              <a:rPr lang="ko-KR" altLang="en-US" dirty="0"/>
              <a:t>을 기반으로 파도의 변화를 예측합니다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특히</a:t>
            </a:r>
            <a:r>
              <a:rPr lang="en-US" altLang="ko-KR" dirty="0"/>
              <a:t>, </a:t>
            </a:r>
            <a:r>
              <a:rPr lang="ko-KR" altLang="en-US" b="1" dirty="0"/>
              <a:t>풍속</a:t>
            </a:r>
            <a:r>
              <a:rPr lang="ko-KR" altLang="en-US" dirty="0"/>
              <a:t>이 파도의 모양과 높이에 큰 영향을 주기 때문에 이를 수식으로 표현했습니다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>
              <a:buFont typeface="Arial" panose="020B0604020202020204" pitchFamily="34" charset="0"/>
              <a:buNone/>
            </a:pPr>
            <a:r>
              <a:rPr lang="en-US" altLang="ko-KR" dirty="0"/>
              <a:t>α</a:t>
            </a:r>
            <a:r>
              <a:rPr lang="ko-KR" altLang="en-US" dirty="0"/>
              <a:t>는 </a:t>
            </a:r>
            <a:r>
              <a:rPr lang="ko-KR" altLang="en-US" b="1" dirty="0"/>
              <a:t>풍속이 파도에 미치는 영향 정도</a:t>
            </a:r>
            <a:r>
              <a:rPr lang="ko-KR" altLang="en-US" dirty="0"/>
              <a:t>를 나타내는 계수이고</a:t>
            </a:r>
            <a:r>
              <a:rPr lang="en-US" altLang="ko-KR" dirty="0"/>
              <a:t>,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altLang="ko-KR" dirty="0"/>
              <a:t>β</a:t>
            </a:r>
            <a:r>
              <a:rPr lang="ko-KR" altLang="en-US" dirty="0"/>
              <a:t>는 </a:t>
            </a:r>
            <a:r>
              <a:rPr lang="ko-KR" altLang="en-US" b="1" dirty="0"/>
              <a:t>파고가 시간에 따라 감쇠하는 정도</a:t>
            </a:r>
            <a:r>
              <a:rPr lang="ko-KR" altLang="en-US" dirty="0"/>
              <a:t>를 나타냅니다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altLang="ko-KR" dirty="0"/>
              <a:t>U</a:t>
            </a:r>
            <a:r>
              <a:rPr lang="ko-KR" altLang="en-US" dirty="0"/>
              <a:t>는 풍속이고</a:t>
            </a:r>
            <a:r>
              <a:rPr lang="en-US" altLang="ko-KR" dirty="0"/>
              <a:t>, h</a:t>
            </a:r>
            <a:r>
              <a:rPr lang="ko-KR" altLang="en-US" dirty="0"/>
              <a:t>는 파도의 최대 높이입니다</a:t>
            </a:r>
            <a:r>
              <a:rPr lang="en-US" altLang="ko-KR" dirty="0"/>
              <a:t>.“</a:t>
            </a:r>
          </a:p>
          <a:p>
            <a:pPr>
              <a:buFont typeface="Arial" panose="020B0604020202020204" pitchFamily="34" charset="0"/>
              <a:buNone/>
            </a:pPr>
            <a:endParaRPr lang="en-US" altLang="ko-KR" dirty="0"/>
          </a:p>
          <a:p>
            <a:pPr>
              <a:buFont typeface="Arial" panose="020B0604020202020204" pitchFamily="34" charset="0"/>
              <a:buNone/>
            </a:pPr>
            <a:r>
              <a:rPr lang="ko-KR" altLang="en-US" dirty="0"/>
              <a:t>오른쪽 위의 그래프는 </a:t>
            </a:r>
            <a:r>
              <a:rPr lang="en-US" altLang="ko-KR" b="1" dirty="0"/>
              <a:t>Euler Method</a:t>
            </a:r>
            <a:r>
              <a:rPr lang="ko-KR" altLang="en-US" dirty="0"/>
              <a:t>를 사용한 </a:t>
            </a:r>
            <a:r>
              <a:rPr lang="ko-KR" altLang="en-US" b="1" dirty="0"/>
              <a:t>가장 단순한 예측 결과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특별한 초기화나 최적화 과정을 거치지 않았기 때문에 예측 정확도가 낮습니다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이는 정말 </a:t>
            </a:r>
            <a:r>
              <a:rPr lang="en-US" altLang="ko-KR" b="1" dirty="0"/>
              <a:t>naïve</a:t>
            </a:r>
            <a:r>
              <a:rPr lang="ko-KR" altLang="en-US" b="1" dirty="0"/>
              <a:t>한 방법</a:t>
            </a:r>
            <a:r>
              <a:rPr lang="ko-KR" altLang="en-US" dirty="0"/>
              <a:t>으로</a:t>
            </a:r>
            <a:r>
              <a:rPr lang="en-US" altLang="ko-KR" dirty="0"/>
              <a:t>, </a:t>
            </a:r>
            <a:r>
              <a:rPr lang="ko-KR" altLang="en-US" dirty="0"/>
              <a:t>풍속만을 단순히 반영했기 때문입니다</a:t>
            </a:r>
            <a:endParaRPr lang="en-US" altLang="ko-KR" dirty="0"/>
          </a:p>
          <a:p>
            <a:pPr>
              <a:buFont typeface="Arial" panose="020B0604020202020204" pitchFamily="34" charset="0"/>
              <a:buNone/>
            </a:pPr>
            <a:endParaRPr lang="en-US" altLang="ko-KR" dirty="0"/>
          </a:p>
          <a:p>
            <a:pPr>
              <a:buFont typeface="Arial" panose="020B0604020202020204" pitchFamily="34" charset="0"/>
              <a:buNone/>
            </a:pPr>
            <a:r>
              <a:rPr lang="ko-KR" altLang="en-US" dirty="0"/>
              <a:t>반면</a:t>
            </a:r>
            <a:r>
              <a:rPr lang="en-US" altLang="ko-KR" dirty="0"/>
              <a:t>, </a:t>
            </a:r>
            <a:r>
              <a:rPr lang="ko-KR" altLang="en-US" dirty="0"/>
              <a:t>오른쪽의 그래프는 </a:t>
            </a:r>
            <a:r>
              <a:rPr lang="en-US" altLang="ko-KR" b="1" dirty="0"/>
              <a:t>Grid Search</a:t>
            </a:r>
            <a:r>
              <a:rPr lang="ko-KR" altLang="en-US" dirty="0"/>
              <a:t>를 사용해 파라미터 범위를 설정하고 </a:t>
            </a:r>
            <a:r>
              <a:rPr lang="ko-KR" altLang="en-US" b="1" dirty="0"/>
              <a:t>최적화</a:t>
            </a:r>
            <a:r>
              <a:rPr lang="ko-KR" altLang="en-US" dirty="0"/>
              <a:t>를 결합한 </a:t>
            </a:r>
            <a:r>
              <a:rPr lang="en-US" altLang="ko-KR" dirty="0"/>
              <a:t>Euler Method </a:t>
            </a:r>
            <a:r>
              <a:rPr lang="ko-KR" altLang="en-US" dirty="0"/>
              <a:t>결과입니다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확실히 왼쪽 그래프보다 나아졌지만</a:t>
            </a:r>
            <a:r>
              <a:rPr lang="en-US" altLang="ko-KR" dirty="0"/>
              <a:t>, </a:t>
            </a:r>
            <a:r>
              <a:rPr lang="ko-KR" altLang="en-US" dirty="0"/>
              <a:t>여전히 한계가 보입니다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None/>
            </a:pPr>
            <a:endParaRPr lang="en-US" altLang="ko-KR" dirty="0"/>
          </a:p>
          <a:p>
            <a:pPr>
              <a:buFont typeface="Arial" panose="020B0604020202020204" pitchFamily="34" charset="0"/>
              <a:buNone/>
            </a:pPr>
            <a:r>
              <a:rPr lang="ko-KR" altLang="en-US" dirty="0"/>
              <a:t>제가 해양 데이터 전문가가 아니기 때문에 결과가 다소 부족할 수 있으며</a:t>
            </a:r>
            <a:endParaRPr lang="en-US" altLang="ko-KR" dirty="0"/>
          </a:p>
          <a:p>
            <a:pPr>
              <a:buFont typeface="Arial" panose="020B0604020202020204" pitchFamily="34" charset="0"/>
              <a:buNone/>
            </a:pPr>
            <a:r>
              <a:rPr lang="ko-KR" altLang="en-US" dirty="0"/>
              <a:t>전문가가 더 세심하게 초기값을 설정하거나 알고리즘을 개선한다면 훨씬 더 나은 결과를 얻을 수 있을 것입니다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None/>
            </a:pPr>
            <a:endParaRPr lang="en-US" altLang="ko-KR" dirty="0"/>
          </a:p>
          <a:p>
            <a:pPr>
              <a:buFont typeface="Arial" panose="020B0604020202020204" pitchFamily="34" charset="0"/>
              <a:buNone/>
            </a:pPr>
            <a:r>
              <a:rPr lang="ko-KR" altLang="en-US" dirty="0"/>
              <a:t>이와 같이 수치해석적 방법은 직관적이지만 한계가 명확하며</a:t>
            </a:r>
            <a:r>
              <a:rPr lang="en-US" altLang="ko-KR" dirty="0"/>
              <a:t>, </a:t>
            </a:r>
            <a:r>
              <a:rPr lang="ko-KR" altLang="en-US" dirty="0"/>
              <a:t>이를 극복하기 위해 </a:t>
            </a:r>
            <a:r>
              <a:rPr lang="ko-KR" altLang="en-US" dirty="0" err="1"/>
              <a:t>머신러닝</a:t>
            </a:r>
            <a:r>
              <a:rPr lang="ko-KR" altLang="en-US" dirty="0"/>
              <a:t> 방법을 사용했습니다</a:t>
            </a:r>
            <a:r>
              <a:rPr lang="en-US" altLang="ko-KR" dirty="0"/>
              <a:t>. </a:t>
            </a:r>
            <a:br>
              <a:rPr lang="en-US" altLang="ko-KR" dirty="0"/>
            </a:br>
            <a:endParaRPr lang="en-US" altLang="ko-KR" dirty="0"/>
          </a:p>
          <a:p>
            <a:pPr>
              <a:buFont typeface="Arial" panose="020B0604020202020204" pitchFamily="34" charset="0"/>
              <a:buNone/>
            </a:pP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876CA-5E81-4052-A48E-DE57B17B3B4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86430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제가 수집한 데이터는 </a:t>
            </a:r>
            <a:r>
              <a:rPr lang="ko-KR" altLang="en-US" b="1" dirty="0"/>
              <a:t>시계열 데이터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이미지 </a:t>
            </a:r>
            <a:r>
              <a:rPr lang="en-US" altLang="ko-KR" dirty="0"/>
              <a:t>data</a:t>
            </a:r>
            <a:r>
              <a:rPr lang="ko-KR" altLang="en-US" dirty="0"/>
              <a:t>에는 </a:t>
            </a:r>
            <a:r>
              <a:rPr lang="en-US" altLang="ko-KR" dirty="0"/>
              <a:t>CNN</a:t>
            </a:r>
            <a:r>
              <a:rPr lang="ko-KR" altLang="en-US" dirty="0"/>
              <a:t>이 사용되듯이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시간의 흐름에 따라 변화하는 데이터를 예측하는 데는 </a:t>
            </a:r>
            <a:r>
              <a:rPr lang="en-US" altLang="ko-KR" b="1" dirty="0"/>
              <a:t>RNN </a:t>
            </a:r>
            <a:r>
              <a:rPr lang="ko-KR" altLang="en-US" b="1" dirty="0"/>
              <a:t>기반 모델</a:t>
            </a:r>
            <a:r>
              <a:rPr lang="ko-KR" altLang="en-US" dirty="0"/>
              <a:t>이 가장 기본적으로 사용됩니다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이전의 데이터도 가지면서</a:t>
            </a:r>
            <a:r>
              <a:rPr lang="en-US" altLang="ko-KR" dirty="0"/>
              <a:t>, </a:t>
            </a:r>
            <a:r>
              <a:rPr lang="ko-KR" altLang="en-US" dirty="0"/>
              <a:t>현재 데이터를 입력하여 </a:t>
            </a:r>
            <a:r>
              <a:rPr lang="en-US" altLang="ko-KR" dirty="0"/>
              <a:t>output</a:t>
            </a:r>
            <a:r>
              <a:rPr lang="ko-KR" altLang="en-US" dirty="0"/>
              <a:t>을 얻습니다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그러나</a:t>
            </a:r>
            <a:r>
              <a:rPr lang="en-US" altLang="ko-KR" dirty="0"/>
              <a:t>, </a:t>
            </a:r>
            <a:r>
              <a:rPr lang="ko-KR" altLang="en-US" dirty="0"/>
              <a:t>여러 번의 </a:t>
            </a:r>
            <a:r>
              <a:rPr lang="en-US" altLang="ko-KR" dirty="0"/>
              <a:t>activation </a:t>
            </a:r>
            <a:r>
              <a:rPr lang="ko-KR" altLang="en-US" dirty="0"/>
              <a:t>함수를 거쳐</a:t>
            </a:r>
            <a:r>
              <a:rPr lang="en-US" altLang="ko-KR" dirty="0"/>
              <a:t>, gradient </a:t>
            </a:r>
            <a:r>
              <a:rPr lang="ko-KR" altLang="en-US" dirty="0"/>
              <a:t>가 </a:t>
            </a:r>
            <a:r>
              <a:rPr lang="en-US" altLang="ko-KR" dirty="0"/>
              <a:t>vanishing </a:t>
            </a:r>
            <a:r>
              <a:rPr lang="ko-KR" altLang="en-US" dirty="0"/>
              <a:t>되어 </a:t>
            </a:r>
            <a:endParaRPr lang="en-US" altLang="ko-KR" b="0" dirty="0"/>
          </a:p>
          <a:p>
            <a:r>
              <a:rPr lang="ko-KR" altLang="en-US" b="0" dirty="0"/>
              <a:t>결국 이전의 </a:t>
            </a:r>
            <a:r>
              <a:rPr lang="en-US" altLang="ko-KR" b="0" dirty="0"/>
              <a:t>input value</a:t>
            </a:r>
            <a:r>
              <a:rPr lang="ko-KR" altLang="en-US" b="0" dirty="0"/>
              <a:t>들을 잊어버린다는 문제점을 가지고 있습니다</a:t>
            </a:r>
            <a:r>
              <a:rPr lang="en-US" altLang="ko-KR" b="0" dirty="0"/>
              <a:t>. 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이를 해결하기 위해 </a:t>
            </a:r>
            <a:r>
              <a:rPr lang="en-US" altLang="ko-KR" b="1" dirty="0"/>
              <a:t>LSTM</a:t>
            </a:r>
            <a:r>
              <a:rPr lang="ko-KR" altLang="en-US" dirty="0"/>
              <a:t>모델이 등장했습니다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LSTM</a:t>
            </a:r>
            <a:r>
              <a:rPr lang="ko-KR" altLang="en-US" dirty="0"/>
              <a:t>은 다양한 게이트 구조를 통해 불필요한 정보는 제거하고 필요한 정보는 유지할 수 있도록 설계되었습니다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덕분에 </a:t>
            </a:r>
            <a:r>
              <a:rPr lang="en-US" altLang="ko-KR" dirty="0"/>
              <a:t>RNN</a:t>
            </a:r>
            <a:r>
              <a:rPr lang="ko-KR" altLang="en-US" dirty="0"/>
              <a:t>의 단점을 보완하고 더 정확한 예측이 가능합니다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하지만 </a:t>
            </a:r>
            <a:r>
              <a:rPr lang="en-US" altLang="ko-KR" dirty="0"/>
              <a:t>model </a:t>
            </a:r>
            <a:r>
              <a:rPr lang="ko-KR" altLang="en-US" dirty="0"/>
              <a:t>구조가 복잡해 보이듯이 </a:t>
            </a:r>
            <a:r>
              <a:rPr lang="ko-KR" altLang="en-US" dirty="0" err="1"/>
              <a:t>계산량이</a:t>
            </a:r>
            <a:r>
              <a:rPr lang="ko-KR" altLang="en-US" dirty="0"/>
              <a:t> 많다는 단점이 있습니다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r>
              <a:rPr lang="ko-KR" altLang="en-US" dirty="0"/>
              <a:t>다음은 </a:t>
            </a:r>
            <a:r>
              <a:rPr lang="en-US" altLang="ko-KR" b="1" dirty="0"/>
              <a:t>GRU</a:t>
            </a:r>
            <a:r>
              <a:rPr lang="en-US" altLang="ko-KR" dirty="0"/>
              <a:t>(Gated Recurrent Unit)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GRU</a:t>
            </a:r>
            <a:r>
              <a:rPr lang="ko-KR" altLang="en-US" dirty="0"/>
              <a:t>는 </a:t>
            </a:r>
            <a:r>
              <a:rPr lang="en-US" altLang="ko-KR" dirty="0"/>
              <a:t>LSTM</a:t>
            </a:r>
            <a:r>
              <a:rPr lang="ko-KR" altLang="en-US" dirty="0"/>
              <a:t>과 비슷하지만 구조가 더 간단합니다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몇가지 게이트를 하나로 통합한 구조 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성능은 조금 떨어질 수도 있으나</a:t>
            </a:r>
            <a:r>
              <a:rPr lang="en-US" altLang="ko-KR" dirty="0"/>
              <a:t>, </a:t>
            </a:r>
            <a:r>
              <a:rPr lang="ko-KR" altLang="en-US" dirty="0"/>
              <a:t>계산속도가 빠르고 이전의 </a:t>
            </a:r>
            <a:r>
              <a:rPr lang="en-US" altLang="ko-KR" dirty="0"/>
              <a:t>input value</a:t>
            </a:r>
            <a:r>
              <a:rPr lang="ko-KR" altLang="en-US" dirty="0"/>
              <a:t>를 효과적으로 기억한다는 장점이 있습니다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그리고 저는 </a:t>
            </a:r>
            <a:r>
              <a:rPr lang="en-US" altLang="ko-KR" dirty="0"/>
              <a:t>Bi GRU </a:t>
            </a:r>
            <a:r>
              <a:rPr lang="ko-KR" altLang="en-US" dirty="0"/>
              <a:t>모델도 사용했는데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이는 순방향과 역방향 즉 두방향으로 학습을 하는 </a:t>
            </a:r>
            <a:r>
              <a:rPr lang="en-US" altLang="ko-KR" dirty="0"/>
              <a:t>GRU 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이는 어떤 데이터를 </a:t>
            </a:r>
            <a:r>
              <a:rPr lang="ko-KR" altLang="en-US" dirty="0" err="1"/>
              <a:t>사용하냐에</a:t>
            </a:r>
            <a:r>
              <a:rPr lang="ko-KR" altLang="en-US" dirty="0"/>
              <a:t> 따라 성능은 다르겠지만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자연어 처리를 예로 들어보면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글을 읽을 때 순방향으로만 읽는 것보다 </a:t>
            </a:r>
            <a:endParaRPr lang="en-US" altLang="ko-KR" dirty="0"/>
          </a:p>
          <a:p>
            <a:r>
              <a:rPr lang="ko-KR" altLang="en-US" dirty="0"/>
              <a:t>양방향으로 글을 읽는 훈련이 된 모델이 성능이 좋을 것이라고 예상할 수 있습니다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876CA-5E81-4052-A48E-DE57B17B3B4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7322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이제부터 </a:t>
            </a:r>
            <a:r>
              <a:rPr lang="en-US" altLang="ko-KR" dirty="0"/>
              <a:t>LSTM, GRU, </a:t>
            </a:r>
            <a:r>
              <a:rPr lang="ko-KR" altLang="en-US" dirty="0"/>
              <a:t>그리고 </a:t>
            </a:r>
            <a:r>
              <a:rPr lang="en-US" altLang="ko-KR" dirty="0"/>
              <a:t>Bi-GRU </a:t>
            </a:r>
            <a:r>
              <a:rPr lang="ko-KR" altLang="en-US" dirty="0"/>
              <a:t>모델을 활용해 </a:t>
            </a:r>
            <a:r>
              <a:rPr lang="en-US" altLang="ko-KR" dirty="0"/>
              <a:t>wave</a:t>
            </a:r>
            <a:r>
              <a:rPr lang="ko-KR" altLang="en-US" dirty="0"/>
              <a:t>의 최대 높이를 예측하는 전체 코드를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모델 정의 부분만 다르고</a:t>
            </a:r>
            <a:r>
              <a:rPr lang="en-US" altLang="ko-KR" dirty="0"/>
              <a:t>, </a:t>
            </a:r>
            <a:r>
              <a:rPr lang="ko-KR" altLang="en-US" dirty="0"/>
              <a:t>나머지 부분은 같기 때문에</a:t>
            </a:r>
            <a:r>
              <a:rPr lang="en-US" altLang="ko-KR" dirty="0"/>
              <a:t>, </a:t>
            </a:r>
            <a:r>
              <a:rPr lang="ko-KR" altLang="en-US" dirty="0"/>
              <a:t>한꺼번에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우선 필요한 라이브러리를 </a:t>
            </a:r>
            <a:r>
              <a:rPr lang="en-US" altLang="ko-KR" dirty="0"/>
              <a:t>import</a:t>
            </a:r>
            <a:r>
              <a:rPr lang="ko-KR" altLang="en-US" dirty="0"/>
              <a:t>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그리고</a:t>
            </a:r>
            <a:r>
              <a:rPr lang="en-US" altLang="ko-KR" dirty="0"/>
              <a:t>, </a:t>
            </a:r>
            <a:r>
              <a:rPr lang="ko-KR" altLang="en-US" dirty="0"/>
              <a:t>저의 </a:t>
            </a:r>
            <a:r>
              <a:rPr lang="en-US" altLang="ko-KR" dirty="0"/>
              <a:t>csv </a:t>
            </a:r>
            <a:r>
              <a:rPr lang="ko-KR" altLang="en-US" dirty="0"/>
              <a:t>파일을 불러왔습니다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그 중 의미 있는 값만 읽어줍니다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또한 </a:t>
            </a:r>
            <a:r>
              <a:rPr lang="en-US" altLang="ko-KR" dirty="0" err="1"/>
              <a:t>dropna</a:t>
            </a:r>
            <a:r>
              <a:rPr lang="en-US" altLang="ko-KR" dirty="0"/>
              <a:t> </a:t>
            </a:r>
            <a:r>
              <a:rPr lang="ko-KR" altLang="en-US" dirty="0"/>
              <a:t>함수를 통해서 없는 값이 있다면</a:t>
            </a:r>
            <a:r>
              <a:rPr lang="en-US" altLang="ko-KR" dirty="0"/>
              <a:t>, </a:t>
            </a:r>
            <a:r>
              <a:rPr lang="ko-KR" altLang="en-US" dirty="0"/>
              <a:t>그 </a:t>
            </a:r>
            <a:r>
              <a:rPr lang="en-US" altLang="ko-KR" dirty="0"/>
              <a:t>data </a:t>
            </a:r>
            <a:r>
              <a:rPr lang="ko-KR" altLang="en-US" dirty="0"/>
              <a:t>전체를 제거해줍니다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그리고 데이터 값들을 </a:t>
            </a:r>
            <a:r>
              <a:rPr lang="en-US" altLang="ko-KR" dirty="0"/>
              <a:t>0</a:t>
            </a:r>
            <a:r>
              <a:rPr lang="ko-KR" altLang="en-US" dirty="0"/>
              <a:t>과 </a:t>
            </a:r>
            <a:r>
              <a:rPr lang="en-US" altLang="ko-KR" dirty="0"/>
              <a:t>1 </a:t>
            </a:r>
            <a:r>
              <a:rPr lang="ko-KR" altLang="en-US" dirty="0" err="1"/>
              <a:t>사이값으로</a:t>
            </a:r>
            <a:r>
              <a:rPr lang="ko-KR" altLang="en-US" dirty="0"/>
              <a:t> </a:t>
            </a:r>
            <a:r>
              <a:rPr lang="en-US" altLang="ko-KR" dirty="0"/>
              <a:t>normalize </a:t>
            </a:r>
            <a:r>
              <a:rPr lang="ko-KR" altLang="en-US" dirty="0"/>
              <a:t>해줍니다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이것을 하는 이유는</a:t>
            </a:r>
            <a:r>
              <a:rPr lang="en-US" altLang="ko-KR" dirty="0"/>
              <a:t>, </a:t>
            </a:r>
            <a:r>
              <a:rPr lang="ko-KR" altLang="en-US" dirty="0"/>
              <a:t>모든 데이터의 </a:t>
            </a:r>
            <a:r>
              <a:rPr lang="en-US" altLang="ko-KR" dirty="0"/>
              <a:t>scale</a:t>
            </a:r>
            <a:r>
              <a:rPr lang="ko-KR" altLang="en-US" dirty="0"/>
              <a:t>이 다르기때문에 모델 성능과 학습 효율이 크게 향상됩니다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876CA-5E81-4052-A48E-DE57B17B3B4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72290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시계열 데이터를 **입력 </a:t>
            </a:r>
            <a:r>
              <a:rPr lang="en-US" altLang="ko-KR" dirty="0"/>
              <a:t>(X)**</a:t>
            </a:r>
            <a:r>
              <a:rPr lang="ko-KR" altLang="en-US" dirty="0"/>
              <a:t>과 **출력 </a:t>
            </a:r>
            <a:r>
              <a:rPr lang="en-US" altLang="ko-KR" dirty="0"/>
              <a:t>(y)**</a:t>
            </a:r>
            <a:r>
              <a:rPr lang="ko-KR" altLang="en-US" dirty="0"/>
              <a:t>으로 나눠줍니다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/>
              <a:t>seq_length</a:t>
            </a:r>
            <a:r>
              <a:rPr lang="en-US" altLang="ko-KR" dirty="0"/>
              <a:t> = 36</a:t>
            </a:r>
            <a:r>
              <a:rPr lang="ko-KR" altLang="en-US" dirty="0"/>
              <a:t>로 설정하여</a:t>
            </a:r>
            <a:r>
              <a:rPr lang="en-US" altLang="ko-KR" dirty="0"/>
              <a:t>, </a:t>
            </a:r>
            <a:r>
              <a:rPr lang="en-US" altLang="ko-KR" b="1" dirty="0"/>
              <a:t>36</a:t>
            </a:r>
            <a:r>
              <a:rPr lang="ko-KR" altLang="en-US" b="1" dirty="0"/>
              <a:t>개의 시간 단위 데이터</a:t>
            </a:r>
            <a:r>
              <a:rPr lang="ko-KR" altLang="en-US" dirty="0"/>
              <a:t>를 입력으로 사용하고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그 다음 시간의 값을 예측하도록 데이터를 준비했습니다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None/>
            </a:pPr>
            <a:r>
              <a:rPr lang="ko-KR" altLang="en-US" dirty="0"/>
              <a:t>이는 </a:t>
            </a:r>
            <a:r>
              <a:rPr lang="en-US" altLang="ko-KR" dirty="0"/>
              <a:t>36</a:t>
            </a:r>
            <a:r>
              <a:rPr lang="ko-KR" altLang="en-US" dirty="0"/>
              <a:t>시간동안 관찰한 결과 그 다음 </a:t>
            </a:r>
            <a:r>
              <a:rPr lang="en-US" altLang="ko-KR" dirty="0"/>
              <a:t>1</a:t>
            </a:r>
            <a:r>
              <a:rPr lang="ko-KR" altLang="en-US" dirty="0"/>
              <a:t>시간을 예측한다는 뜻입니다</a:t>
            </a:r>
            <a:r>
              <a:rPr lang="en-US" altLang="ko-KR" dirty="0"/>
              <a:t>. </a:t>
            </a:r>
          </a:p>
          <a:p>
            <a:pPr>
              <a:buFont typeface="Arial" panose="020B0604020202020204" pitchFamily="34" charset="0"/>
              <a:buNone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데이터는 </a:t>
            </a:r>
            <a:r>
              <a:rPr lang="en-US" altLang="ko-KR" b="1" dirty="0"/>
              <a:t>80%</a:t>
            </a:r>
            <a:r>
              <a:rPr lang="ko-KR" altLang="en-US" b="1" dirty="0"/>
              <a:t>는 학습용</a:t>
            </a:r>
            <a:r>
              <a:rPr lang="en-US" altLang="ko-KR" dirty="0"/>
              <a:t>, </a:t>
            </a:r>
            <a:r>
              <a:rPr lang="en-US" altLang="ko-KR" b="1" dirty="0"/>
              <a:t>20%</a:t>
            </a:r>
            <a:r>
              <a:rPr lang="ko-KR" altLang="en-US" b="1" dirty="0"/>
              <a:t>는 테스트용</a:t>
            </a:r>
            <a:r>
              <a:rPr lang="ko-KR" altLang="en-US" dirty="0"/>
              <a:t>으로 나누었습니다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876CA-5E81-4052-A48E-DE57B17B3B4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48989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세 가지 모델을 비교하기 위해 </a:t>
            </a:r>
            <a:r>
              <a:rPr lang="ko-KR" altLang="en-US" b="1" dirty="0"/>
              <a:t>모델 정의 부분만 다르고 나머지는 동일</a:t>
            </a:r>
            <a:r>
              <a:rPr lang="ko-KR" altLang="en-US" dirty="0"/>
              <a:t>하게 구성했습니다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LSTM </a:t>
            </a:r>
            <a:r>
              <a:rPr lang="ko-KR" altLang="en-US" b="1" dirty="0"/>
              <a:t>모델은</a:t>
            </a:r>
            <a:br>
              <a:rPr lang="ko-KR" altLang="en-US" dirty="0"/>
            </a:br>
            <a:r>
              <a:rPr lang="en-US" altLang="ko-KR" dirty="0"/>
              <a:t>LSTM </a:t>
            </a:r>
            <a:r>
              <a:rPr lang="ko-KR" altLang="en-US" dirty="0"/>
              <a:t>레이어를 사용해 장기 의존성을 잘 처리하고 </a:t>
            </a:r>
            <a:r>
              <a:rPr lang="en-US" altLang="ko-KR" dirty="0"/>
              <a:t>Dropout</a:t>
            </a:r>
            <a:r>
              <a:rPr lang="ko-KR" altLang="en-US" dirty="0"/>
              <a:t>으로 </a:t>
            </a:r>
            <a:r>
              <a:rPr lang="ko-KR" altLang="en-US" b="1" dirty="0"/>
              <a:t>과적합을 방지</a:t>
            </a:r>
            <a:r>
              <a:rPr lang="ko-KR" altLang="en-US" dirty="0"/>
              <a:t>했습니다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GRU </a:t>
            </a:r>
            <a:r>
              <a:rPr lang="ko-KR" altLang="en-US" b="1" dirty="0"/>
              <a:t>모델은 </a:t>
            </a:r>
            <a:br>
              <a:rPr lang="ko-KR" altLang="en-US" dirty="0"/>
            </a:br>
            <a:r>
              <a:rPr lang="en-US" altLang="ko-KR" dirty="0"/>
              <a:t>GRU </a:t>
            </a:r>
            <a:r>
              <a:rPr lang="ko-KR" altLang="en-US" dirty="0"/>
              <a:t>레이어를 사용해 </a:t>
            </a:r>
            <a:r>
              <a:rPr lang="en-US" altLang="ko-KR" b="1" dirty="0"/>
              <a:t>LSTM</a:t>
            </a:r>
            <a:r>
              <a:rPr lang="ko-KR" altLang="en-US" b="1" dirty="0"/>
              <a:t>보다 </a:t>
            </a:r>
            <a:r>
              <a:rPr lang="ko-KR" altLang="en-US" b="1" dirty="0" err="1"/>
              <a:t>경량화된</a:t>
            </a:r>
            <a:r>
              <a:rPr lang="ko-KR" altLang="en-US" b="1" dirty="0"/>
              <a:t> 구조</a:t>
            </a:r>
            <a:r>
              <a:rPr lang="ko-KR" altLang="en-US" dirty="0"/>
              <a:t>로 학습 효율을 높였습니다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Bi-GRU </a:t>
            </a:r>
            <a:r>
              <a:rPr lang="ko-KR" altLang="en-US" b="1" dirty="0"/>
              <a:t>모델은</a:t>
            </a:r>
            <a:br>
              <a:rPr lang="ko-KR" altLang="en-US" dirty="0"/>
            </a:br>
            <a:r>
              <a:rPr lang="ko-KR" altLang="en-US" dirty="0"/>
              <a:t>양방향 </a:t>
            </a:r>
            <a:r>
              <a:rPr lang="en-US" altLang="ko-KR" dirty="0"/>
              <a:t>GRU</a:t>
            </a:r>
            <a:r>
              <a:rPr lang="ko-KR" altLang="en-US" dirty="0"/>
              <a:t>를 사용해 데이터의 </a:t>
            </a:r>
            <a:r>
              <a:rPr lang="ko-KR" altLang="en-US" b="1" dirty="0"/>
              <a:t>양방향 의존성</a:t>
            </a:r>
            <a:r>
              <a:rPr lang="ko-KR" altLang="en-US" dirty="0"/>
              <a:t>을 학습하도록 했습니다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이는 해양 데이터처럼 시간에 따라 변화가 다양한 경우 효과적일 수 있습니다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876CA-5E81-4052-A48E-DE57B17B3B4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11738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1" dirty="0"/>
              <a:t>그리고 모델 학습 과정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None/>
            </a:pPr>
            <a:r>
              <a:rPr lang="ko-KR" altLang="en-US" b="1" dirty="0"/>
              <a:t>총 </a:t>
            </a:r>
            <a:r>
              <a:rPr lang="en-US" altLang="ko-KR" b="1" dirty="0"/>
              <a:t>50 </a:t>
            </a:r>
            <a:r>
              <a:rPr lang="ko-KR" altLang="en-US" b="1" dirty="0" err="1"/>
              <a:t>에폭</a:t>
            </a:r>
            <a:r>
              <a:rPr lang="ko-KR" altLang="en-US" dirty="0"/>
              <a:t> 동안 학습을 진행하고</a:t>
            </a:r>
            <a:r>
              <a:rPr lang="en-US" altLang="ko-KR" dirty="0"/>
              <a:t>, </a:t>
            </a:r>
            <a:r>
              <a:rPr lang="ko-KR" altLang="en-US" b="1" dirty="0"/>
              <a:t>배치 사이즈는 </a:t>
            </a:r>
            <a:r>
              <a:rPr lang="en-US" altLang="ko-KR" b="1" dirty="0"/>
              <a:t>32</a:t>
            </a:r>
            <a:r>
              <a:rPr lang="ko-KR" altLang="en-US" dirty="0"/>
              <a:t>로 설정했습니다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pPr>
              <a:buFont typeface="Arial" panose="020B0604020202020204" pitchFamily="34" charset="0"/>
              <a:buNone/>
            </a:pPr>
            <a:r>
              <a:rPr lang="ko-KR" altLang="en-US" dirty="0"/>
              <a:t>학습이 완료된 모델을 사용해 </a:t>
            </a:r>
            <a:r>
              <a:rPr lang="en-US" altLang="ko-KR" dirty="0"/>
              <a:t>test set</a:t>
            </a:r>
            <a:r>
              <a:rPr lang="ko-KR" altLang="en-US" dirty="0"/>
              <a:t>를 입력으로 주고 </a:t>
            </a:r>
            <a:r>
              <a:rPr lang="ko-KR" altLang="en-US" dirty="0" err="1"/>
              <a:t>예측값을</a:t>
            </a:r>
            <a:r>
              <a:rPr lang="ko-KR" altLang="en-US" dirty="0"/>
              <a:t> 생성합니다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None/>
            </a:pPr>
            <a:r>
              <a:rPr lang="ko-KR" altLang="en-US" dirty="0"/>
              <a:t>이전에 </a:t>
            </a:r>
            <a:r>
              <a:rPr lang="ko-KR" altLang="en-US" dirty="0" err="1"/>
              <a:t>정규화했던</a:t>
            </a:r>
            <a:r>
              <a:rPr lang="ko-KR" altLang="en-US" dirty="0"/>
              <a:t> 값을 원래 </a:t>
            </a:r>
            <a:r>
              <a:rPr lang="en-US" altLang="ko-KR" dirty="0"/>
              <a:t>unit</a:t>
            </a:r>
            <a:r>
              <a:rPr lang="ko-KR" altLang="en-US" dirty="0"/>
              <a:t>으로 되돌려줍니다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그리고 </a:t>
            </a:r>
            <a:r>
              <a:rPr lang="en-US" altLang="ko-KR" dirty="0" err="1"/>
              <a:t>y_ground</a:t>
            </a:r>
            <a:r>
              <a:rPr lang="en-US" altLang="ko-KR" dirty="0"/>
              <a:t> truth</a:t>
            </a:r>
            <a:r>
              <a:rPr lang="ko-KR" altLang="en-US" dirty="0"/>
              <a:t>와 </a:t>
            </a:r>
            <a:r>
              <a:rPr lang="en-US" altLang="ko-KR" dirty="0" err="1"/>
              <a:t>y_predicted</a:t>
            </a:r>
            <a:r>
              <a:rPr lang="en-US" altLang="ko-KR" dirty="0"/>
              <a:t> value </a:t>
            </a:r>
            <a:r>
              <a:rPr lang="ko-KR" altLang="en-US" dirty="0"/>
              <a:t>를 비교하면 됩니다</a:t>
            </a:r>
            <a:r>
              <a:rPr lang="en-US" altLang="ko-KR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876CA-5E81-4052-A48E-DE57B17B3B4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931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DD2489-8F18-4045-B5D1-4643DB1BC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C87BD08-B600-047B-0CCF-692DAD1BFC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EF1C45-E76D-7984-3F90-5E0064EB6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06426-BE55-446F-BA68-89B944A3ABE4}" type="datetime1">
              <a:rPr lang="ko-KR" altLang="en-US" smtClean="0"/>
              <a:t>2024-12-16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93E4CC-4FA8-E20E-A2C5-957A91C87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1746A4-5D69-98E5-04A0-5A1FC2656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5991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D3B461-2EEA-26FE-3AE4-7B1AE61B6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B9E2AEE-2A6A-A2DA-F515-BBDDCA3688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56D40B-3989-64EA-7734-133A5CC50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6D440-761E-49F2-87BC-D14DB97C87F7}" type="datetime1">
              <a:rPr lang="ko-KR" altLang="en-US" smtClean="0"/>
              <a:t>2024-12-16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497647-017D-CF04-FD8C-DD1C0D246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C96059-A0CA-26B7-3389-55F970CDA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0544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0410EAF-0AD0-3F76-C260-10CCFD7B03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40FA417-9991-D548-A790-517DB46104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279C26-2F0B-B8A3-C64A-03D8B1CD5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27115-9BC1-4053-B300-89B3D32112A1}" type="datetime1">
              <a:rPr lang="ko-KR" altLang="en-US" smtClean="0"/>
              <a:t>2024-12-16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DDC62D-792D-196E-E24B-D2A096BC1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46B6CB-5AF4-501A-FF5B-350617C25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3914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155C82-115B-A6E3-4F67-0D1EC3A61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F733ED-BF90-0F21-9DAE-32E081984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F59E36-4F4F-D810-47D3-DEACC69DB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66FAF-99A1-431B-BC18-7F362EB022F9}" type="datetime1">
              <a:rPr lang="ko-KR" altLang="en-US" smtClean="0"/>
              <a:t>2024-12-16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79F499-BB6D-F581-1979-63D1C4166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A72993-DAB6-D7F8-0A17-3A7F5FD87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672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F7D168-60BE-9226-D87C-A37C64DEA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443B18-E66F-A7BD-B6EC-FB23C31D34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7070DB-2D24-718C-09BA-3C79AFF1A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C9692-0F2C-4F2D-BAB4-22929F4EDFEB}" type="datetime1">
              <a:rPr lang="ko-KR" altLang="en-US" smtClean="0"/>
              <a:t>2024-12-16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84DC1C-916D-1B60-1B0B-D5BB2F916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B86D93-72BF-F03D-608A-B1A95435B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57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802E44-BB9D-FE5D-E56B-7BB63A9B0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C971E1-9E46-25AE-CD15-15BE050919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F9CB112-BEB0-76DC-87AB-8340233139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A36418-FD1F-28CF-CF04-B2488B6AF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C3F5F-B9C9-4E95-8C01-10D7C299F4C9}" type="datetime1">
              <a:rPr lang="ko-KR" altLang="en-US" smtClean="0"/>
              <a:t>2024-12-16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BAE00BB-D97D-D84A-E5E8-97CEF9C76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3052D9-5DA1-93C9-3A1D-340F4F26B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8472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44F7E6-97E1-AF30-8959-FEB06DF4A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40E3912-CC02-033D-1094-72C2273B3C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A6907E-CC1E-288F-29C5-3FF5D7174C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5980D57-DA45-B416-B9E0-FDB6116132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8AE1123-EFF4-21B2-3775-8695919063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B7E7E17-64FA-8D7A-7D97-B7242404C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F4FA2-C887-475B-B760-4A70D0493037}" type="datetime1">
              <a:rPr lang="ko-KR" altLang="en-US" smtClean="0"/>
              <a:t>2024-12-16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9652AC4-9470-8A50-21D5-C285234EE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56D9451-AD63-1F91-E8C2-25A450BD7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5451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C9DBB1-2250-26A5-519B-A5579E317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702A6CE-C1C5-DD62-CADD-6B4FA4038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35ED4-714D-4698-87D9-BE64FBC7F9AD}" type="datetime1">
              <a:rPr lang="ko-KR" altLang="en-US" smtClean="0"/>
              <a:t>2024-12-16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B1CD525-1AFA-9A9A-6B12-4FA015AC5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1BB9AED-E30C-6128-9F24-68A21521E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785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600D35A-A852-432D-745C-162820B1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5C156-D7A2-4A92-99D9-3024300A4A56}" type="datetime1">
              <a:rPr lang="ko-KR" altLang="en-US" smtClean="0"/>
              <a:t>2024-12-16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302106-3A22-E58A-6AA0-A693FA099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94E93B1-63A9-D84C-4485-8568F4586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7764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93B279-C153-7D52-B1C9-A2688E05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651B7A-965F-F396-2B89-CE18E8F3F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E7EBE9-175C-0380-7BCB-1EFF4B212B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4245C9-FF0E-008B-F1A8-6CE0DE431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20710-392B-4B56-A3E3-E5062E55D61B}" type="datetime1">
              <a:rPr lang="ko-KR" altLang="en-US" smtClean="0"/>
              <a:t>2024-12-16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5507A1-543B-D8B8-0965-8BADA1654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EE49C5E-B873-8130-E2B5-4683ED3AC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3237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D67C79-C497-CB78-06BF-C959667B5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CB89F94-9D5E-4918-F6BD-02A8FFE78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2FD1578-7358-DDFB-C1D4-82188DADE3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54C08A-D045-8BF3-D387-9CF152155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C9D4A-333E-4D6D-873C-3099B4658F8A}" type="datetime1">
              <a:rPr lang="ko-KR" altLang="en-US" smtClean="0"/>
              <a:t>2024-12-16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67F8EE-95B5-2013-EA15-F81447E66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2C73E3-321B-67F1-53ED-96BBADDC9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6328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9D00AC5-5756-49D3-CB89-2C5FC4DEE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0CCF8E6-E932-407E-6CC5-F64483ADD9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4D2F1F-01A9-E17A-315D-14D34AFC86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230AD3-2D11-4133-A942-BA0F2696E830}" type="datetime1">
              <a:rPr lang="ko-KR" altLang="en-US" smtClean="0"/>
              <a:t>2024-12-16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B73CA4-485D-DD58-94E1-60873FBC4D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D4F886-CB0A-4918-4771-0639B78393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14E3B5-DBE0-44B9-8D65-FC288C5D3D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5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비디오 4" descr="대양 물결">
            <a:extLst>
              <a:ext uri="{FF2B5EF4-FFF2-40B4-BE49-F238E27FC236}">
                <a16:creationId xmlns:a16="http://schemas.microsoft.com/office/drawing/2014/main" id="{5B1A006D-4A5A-C371-3F06-DB9BD94236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CE05CFF-127B-5E23-1161-130EFFA694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1968500"/>
            <a:ext cx="10058400" cy="193182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altLang="ko-KR" sz="5200" b="1" dirty="0">
                <a:solidFill>
                  <a:srgbClr val="FFFFFF"/>
                </a:solidFill>
              </a:rPr>
              <a:t>Ocean wave prediction model using RNN Models</a:t>
            </a:r>
            <a:endParaRPr lang="ko-KR" altLang="en-US" sz="5200" b="1" dirty="0">
              <a:solidFill>
                <a:srgbClr val="FFFFFF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832102-D7A2-17BD-DAAB-5BC0137CF5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altLang="ko-KR">
                <a:solidFill>
                  <a:srgbClr val="FFFFFF"/>
                </a:solidFill>
              </a:rPr>
              <a:t>242GEG11 Eunbin Choi</a:t>
            </a:r>
            <a:endParaRPr lang="ko-KR" altLang="en-US">
              <a:solidFill>
                <a:srgbClr val="FFFFFF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1117E1-6838-E879-A931-92A811002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0401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D8467F-BF30-3AF4-BA16-697B21920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6BB98A4-C47E-7B74-980F-5D75258F13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7246" y="2015470"/>
            <a:ext cx="3583047" cy="1980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F128E87-7CC9-1DE6-3CD6-0BA4AC23F6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9533" y="2015470"/>
            <a:ext cx="3552934" cy="19800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BFF1E45-2D2E-52B2-08C8-4BC8F6D26E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284" y="2015470"/>
            <a:ext cx="3553846" cy="1980000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BF57FEB2-7DBA-DE8B-DB92-5121E13612D7}"/>
              </a:ext>
            </a:extLst>
          </p:cNvPr>
          <p:cNvSpPr txBox="1"/>
          <p:nvPr/>
        </p:nvSpPr>
        <p:spPr>
          <a:xfrm>
            <a:off x="392955" y="181728"/>
            <a:ext cx="44618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Results</a:t>
            </a:r>
            <a:endParaRPr lang="ko-KR" altLang="en-US" sz="2800" b="1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F3C542D-A0F8-5BDB-7788-7DE5C4E65903}"/>
              </a:ext>
            </a:extLst>
          </p:cNvPr>
          <p:cNvSpPr/>
          <p:nvPr/>
        </p:nvSpPr>
        <p:spPr>
          <a:xfrm>
            <a:off x="458284" y="1183017"/>
            <a:ext cx="1619479" cy="5232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LSTM</a:t>
            </a:r>
            <a:endParaRPr lang="ko-KR" altLang="en-US" b="1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3E870287-9E11-C0A0-604D-8574807DB9DB}"/>
              </a:ext>
            </a:extLst>
          </p:cNvPr>
          <p:cNvSpPr/>
          <p:nvPr/>
        </p:nvSpPr>
        <p:spPr>
          <a:xfrm>
            <a:off x="4552667" y="1183017"/>
            <a:ext cx="1619479" cy="5232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GRU</a:t>
            </a:r>
            <a:endParaRPr lang="ko-KR" altLang="en-US" b="1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9C33ABE-E2FB-C68A-6963-10DF72F50F9B}"/>
              </a:ext>
            </a:extLst>
          </p:cNvPr>
          <p:cNvSpPr/>
          <p:nvPr/>
        </p:nvSpPr>
        <p:spPr>
          <a:xfrm>
            <a:off x="8494758" y="1182586"/>
            <a:ext cx="1619479" cy="5232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BI-GRU</a:t>
            </a:r>
            <a:endParaRPr lang="ko-KR" altLang="en-US" b="1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90F1465-A8B0-7717-A5CE-F4D1E4423EF2}"/>
              </a:ext>
            </a:extLst>
          </p:cNvPr>
          <p:cNvSpPr txBox="1"/>
          <p:nvPr/>
        </p:nvSpPr>
        <p:spPr>
          <a:xfrm>
            <a:off x="2077763" y="1321857"/>
            <a:ext cx="1924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MAE = 0.1772m</a:t>
            </a:r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CC8E2D4-7D9A-3F75-7BF5-C5D7F8A80D1A}"/>
              </a:ext>
            </a:extLst>
          </p:cNvPr>
          <p:cNvSpPr txBox="1"/>
          <p:nvPr/>
        </p:nvSpPr>
        <p:spPr>
          <a:xfrm>
            <a:off x="6199050" y="1321857"/>
            <a:ext cx="1916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MAE = 0.1814m</a:t>
            </a:r>
            <a:endParaRPr lang="ko-KR" alt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4FE8CED-45E5-98CA-F872-489303EE3370}"/>
              </a:ext>
            </a:extLst>
          </p:cNvPr>
          <p:cNvSpPr txBox="1"/>
          <p:nvPr/>
        </p:nvSpPr>
        <p:spPr>
          <a:xfrm>
            <a:off x="10110374" y="1259530"/>
            <a:ext cx="2037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MAE = 0.1843m</a:t>
            </a:r>
            <a:endParaRPr lang="ko-KR" altLang="en-US" dirty="0"/>
          </a:p>
        </p:txBody>
      </p:sp>
      <p:pic>
        <p:nvPicPr>
          <p:cNvPr id="2" name="Picture 2" descr="Compare the different Sequence models (RNN, LSTM, GRU, and Transformers) -  AIML.com">
            <a:extLst>
              <a:ext uri="{FF2B5EF4-FFF2-40B4-BE49-F238E27FC236}">
                <a16:creationId xmlns:a16="http://schemas.microsoft.com/office/drawing/2014/main" id="{616A91E9-4D59-3934-FB6F-602E0CCD8B67}"/>
              </a:ext>
            </a:extLst>
          </p:cNvPr>
          <p:cNvPicPr>
            <a:picLocks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03" t="15755" r="49672" b="24120"/>
          <a:stretch/>
        </p:blipFill>
        <p:spPr bwMode="auto">
          <a:xfrm>
            <a:off x="612286" y="4304703"/>
            <a:ext cx="3245842" cy="2324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Compare the different Sequence models (RNN, LSTM, GRU, and Transformers) -  AIML.com">
            <a:extLst>
              <a:ext uri="{FF2B5EF4-FFF2-40B4-BE49-F238E27FC236}">
                <a16:creationId xmlns:a16="http://schemas.microsoft.com/office/drawing/2014/main" id="{A13ADA83-365B-6432-536E-19E4F91544B6}"/>
              </a:ext>
            </a:extLst>
          </p:cNvPr>
          <p:cNvPicPr>
            <a:picLocks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5755" r="25307" b="27242"/>
          <a:stretch/>
        </p:blipFill>
        <p:spPr bwMode="auto">
          <a:xfrm>
            <a:off x="4511179" y="4304703"/>
            <a:ext cx="3245842" cy="2273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F5277C4-C376-1A8E-3247-B79C1E11F381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8648686" y="4661378"/>
            <a:ext cx="2931028" cy="1874184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A5D2960-A3BE-744F-BF42-2C8884E33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08095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72FA3-BD00-444A-AD9B-E6C3D069C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080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FF53B8F-7AF1-D85E-BE04-A396F458BCE8}"/>
              </a:ext>
            </a:extLst>
          </p:cNvPr>
          <p:cNvSpPr txBox="1"/>
          <p:nvPr/>
        </p:nvSpPr>
        <p:spPr>
          <a:xfrm>
            <a:off x="439573" y="-85019"/>
            <a:ext cx="4018127" cy="11105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2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: Other Values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7E739AF-2F53-C2B5-0EF7-1FD66C6DE7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962"/>
          <a:stretch/>
        </p:blipFill>
        <p:spPr>
          <a:xfrm>
            <a:off x="244313" y="1834939"/>
            <a:ext cx="3701651" cy="205697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6DEC5A-0C44-FD27-F7D8-18FD519FCB1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9584"/>
          <a:stretch/>
        </p:blipFill>
        <p:spPr>
          <a:xfrm>
            <a:off x="4194675" y="1841895"/>
            <a:ext cx="3792797" cy="205001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6A346FF-23D4-59FF-A788-7D00D3F4406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0687"/>
          <a:stretch/>
        </p:blipFill>
        <p:spPr>
          <a:xfrm>
            <a:off x="8188032" y="1853727"/>
            <a:ext cx="3792797" cy="203818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DFBEE90-4021-E0DB-B971-F5B8A211B1B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9106"/>
          <a:stretch/>
        </p:blipFill>
        <p:spPr>
          <a:xfrm>
            <a:off x="198740" y="4063630"/>
            <a:ext cx="3792797" cy="197487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BDCD8FB-5431-D512-7E3A-A79F4FB7179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49105"/>
          <a:stretch/>
        </p:blipFill>
        <p:spPr>
          <a:xfrm>
            <a:off x="4194675" y="4063630"/>
            <a:ext cx="3792797" cy="195620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633177A-7F5F-3B2D-511E-67E0D30572A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0687"/>
          <a:stretch/>
        </p:blipFill>
        <p:spPr>
          <a:xfrm>
            <a:off x="8188032" y="4063630"/>
            <a:ext cx="3792797" cy="2018959"/>
          </a:xfrm>
          <a:prstGeom prst="rect">
            <a:avLst/>
          </a:prstGeom>
        </p:spPr>
      </p:pic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DF65293-286F-B556-2C91-480C6C68C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5082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A0C4D4-B222-9E88-147D-357E77439D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E58C89-E2EF-EFC8-225F-50890D74A686}"/>
              </a:ext>
            </a:extLst>
          </p:cNvPr>
          <p:cNvSpPr txBox="1"/>
          <p:nvPr/>
        </p:nvSpPr>
        <p:spPr>
          <a:xfrm>
            <a:off x="533400" y="152400"/>
            <a:ext cx="3875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Discussion</a:t>
            </a:r>
            <a:endParaRPr lang="ko-KR" altLang="en-US" sz="2800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14E3CDA-BC74-921D-C6DC-25ADB27CD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637" y="1572783"/>
            <a:ext cx="5729184" cy="2331402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45DE9669-75AE-07F1-443C-C5D2C83970FA}"/>
              </a:ext>
            </a:extLst>
          </p:cNvPr>
          <p:cNvSpPr/>
          <p:nvPr/>
        </p:nvSpPr>
        <p:spPr>
          <a:xfrm>
            <a:off x="533400" y="764896"/>
            <a:ext cx="566057" cy="48985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B6266AAE-EFD6-88E4-EF04-99CD5CCBEDF6}"/>
              </a:ext>
            </a:extLst>
          </p:cNvPr>
          <p:cNvSpPr/>
          <p:nvPr/>
        </p:nvSpPr>
        <p:spPr>
          <a:xfrm>
            <a:off x="533400" y="4222215"/>
            <a:ext cx="520700" cy="5207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data</a:t>
            </a:r>
            <a:endParaRPr lang="ko-KR" altLang="en-US" sz="10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236FCC1F-25E8-E80A-E687-EB9994C9B489}"/>
              </a:ext>
            </a:extLst>
          </p:cNvPr>
          <p:cNvSpPr/>
          <p:nvPr/>
        </p:nvSpPr>
        <p:spPr>
          <a:xfrm>
            <a:off x="1168400" y="4222215"/>
            <a:ext cx="520700" cy="5207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data</a:t>
            </a:r>
            <a:endParaRPr lang="ko-KR" altLang="en-US" sz="10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5FFB305-6D37-A674-1889-A5D0A3BAE496}"/>
              </a:ext>
            </a:extLst>
          </p:cNvPr>
          <p:cNvSpPr/>
          <p:nvPr/>
        </p:nvSpPr>
        <p:spPr>
          <a:xfrm>
            <a:off x="1803400" y="4222215"/>
            <a:ext cx="520700" cy="5207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data</a:t>
            </a:r>
            <a:endParaRPr lang="ko-KR" altLang="en-US" sz="10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55141A2-B142-12A8-6478-BBDC2EFDDFC3}"/>
              </a:ext>
            </a:extLst>
          </p:cNvPr>
          <p:cNvSpPr/>
          <p:nvPr/>
        </p:nvSpPr>
        <p:spPr>
          <a:xfrm>
            <a:off x="3291997" y="4222215"/>
            <a:ext cx="520700" cy="5207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data</a:t>
            </a:r>
            <a:endParaRPr lang="ko-KR" altLang="en-US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4DB7AB-3C04-AD98-D6E3-6A1E603325A0}"/>
              </a:ext>
            </a:extLst>
          </p:cNvPr>
          <p:cNvSpPr txBox="1"/>
          <p:nvPr/>
        </p:nvSpPr>
        <p:spPr>
          <a:xfrm>
            <a:off x="2584473" y="4254421"/>
            <a:ext cx="520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…</a:t>
            </a:r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BAC69B98-9BCE-58AD-6241-2E8C568D7C20}"/>
              </a:ext>
            </a:extLst>
          </p:cNvPr>
          <p:cNvSpPr/>
          <p:nvPr/>
        </p:nvSpPr>
        <p:spPr>
          <a:xfrm>
            <a:off x="4085724" y="4222215"/>
            <a:ext cx="520700" cy="5207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예측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92A1BFF8-7693-1856-D5B7-6395A3B36D9B}"/>
              </a:ext>
            </a:extLst>
          </p:cNvPr>
          <p:cNvSpPr/>
          <p:nvPr/>
        </p:nvSpPr>
        <p:spPr>
          <a:xfrm>
            <a:off x="4767940" y="4222215"/>
            <a:ext cx="520700" cy="5207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예측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14F92229-0BEA-908F-AD34-E1FBB7E532E4}"/>
              </a:ext>
            </a:extLst>
          </p:cNvPr>
          <p:cNvSpPr/>
          <p:nvPr/>
        </p:nvSpPr>
        <p:spPr>
          <a:xfrm>
            <a:off x="5475464" y="4222215"/>
            <a:ext cx="520700" cy="5207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예측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319B60-8C7F-CF07-E208-E88B94375D91}"/>
              </a:ext>
            </a:extLst>
          </p:cNvPr>
          <p:cNvSpPr txBox="1"/>
          <p:nvPr/>
        </p:nvSpPr>
        <p:spPr>
          <a:xfrm>
            <a:off x="1196548" y="809769"/>
            <a:ext cx="57875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Various RNN structures </a:t>
            </a:r>
            <a:endParaRPr lang="ko-KR" altLang="en-US" sz="2000" b="1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CE50A15-2C06-E42E-C0D0-9DFFF26E5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D99049A-FD00-2F9E-A2C7-9A9B82EEAC05}"/>
              </a:ext>
            </a:extLst>
          </p:cNvPr>
          <p:cNvSpPr/>
          <p:nvPr/>
        </p:nvSpPr>
        <p:spPr>
          <a:xfrm>
            <a:off x="6221417" y="728745"/>
            <a:ext cx="566057" cy="48985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3A9A89-479D-F92E-D939-B050C553EA81}"/>
              </a:ext>
            </a:extLst>
          </p:cNvPr>
          <p:cNvSpPr txBox="1"/>
          <p:nvPr/>
        </p:nvSpPr>
        <p:spPr>
          <a:xfrm>
            <a:off x="7041495" y="809769"/>
            <a:ext cx="57875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Other structure : Transformer</a:t>
            </a:r>
            <a:endParaRPr lang="ko-KR" altLang="en-US" sz="2000" b="1" dirty="0"/>
          </a:p>
        </p:txBody>
      </p:sp>
      <p:pic>
        <p:nvPicPr>
          <p:cNvPr id="1026" name="Picture 2" descr="The Transformer Model - MachineLearningMastery.com">
            <a:extLst>
              <a:ext uri="{FF2B5EF4-FFF2-40B4-BE49-F238E27FC236}">
                <a16:creationId xmlns:a16="http://schemas.microsoft.com/office/drawing/2014/main" id="{D907F39A-4037-AC70-6D77-8A11477436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5740" y="1468633"/>
            <a:ext cx="3161460" cy="445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9119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88D27AD-A08D-3A32-D48B-0CF93AD31811}"/>
              </a:ext>
            </a:extLst>
          </p:cNvPr>
          <p:cNvSpPr txBox="1"/>
          <p:nvPr/>
        </p:nvSpPr>
        <p:spPr>
          <a:xfrm>
            <a:off x="203200" y="1031133"/>
            <a:ext cx="11861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800" b="1" dirty="0">
                <a:latin typeface="+mj-ea"/>
                <a:ea typeface="+mj-ea"/>
              </a:rPr>
              <a:t>Conclusion</a:t>
            </a:r>
          </a:p>
          <a:p>
            <a:pPr algn="just"/>
            <a:endParaRPr lang="en-US" altLang="ko-KR" sz="2800" dirty="0">
              <a:latin typeface="+mj-ea"/>
              <a:ea typeface="+mj-ea"/>
            </a:endParaRPr>
          </a:p>
          <a:p>
            <a:pPr marL="342900" indent="-342900" algn="just">
              <a:buAutoNum type="arabicPeriod"/>
            </a:pPr>
            <a:r>
              <a:rPr lang="en-US" altLang="ko-KR" sz="2800" dirty="0">
                <a:latin typeface="+mj-ea"/>
                <a:ea typeface="+mj-ea"/>
              </a:rPr>
              <a:t>RNN is good choice for sequential data</a:t>
            </a:r>
          </a:p>
          <a:p>
            <a:pPr marL="342900" indent="-342900" algn="just">
              <a:buAutoNum type="arabicPeriod"/>
            </a:pPr>
            <a:r>
              <a:rPr lang="en-US" altLang="ko-KR" sz="2800" dirty="0">
                <a:latin typeface="+mj-ea"/>
                <a:ea typeface="+mj-ea"/>
              </a:rPr>
              <a:t>There are many RNN based model</a:t>
            </a:r>
          </a:p>
          <a:p>
            <a:pPr marL="342900" indent="-342900" algn="just">
              <a:buAutoNum type="arabicPeriod"/>
            </a:pPr>
            <a:r>
              <a:rPr lang="en-US" altLang="ko-KR" sz="2800" dirty="0">
                <a:latin typeface="+mj-ea"/>
                <a:ea typeface="+mj-ea"/>
              </a:rPr>
              <a:t>Up to data choosing the structure, hyperparameter, optimizer, other various technique is the most important. 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61AD959-3102-C699-0656-530D9137C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2381" y="3314205"/>
            <a:ext cx="4163006" cy="35437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99D442-3AD1-9657-5772-86ACA7EBB44D}"/>
              </a:ext>
            </a:extLst>
          </p:cNvPr>
          <p:cNvSpPr txBox="1"/>
          <p:nvPr/>
        </p:nvSpPr>
        <p:spPr>
          <a:xfrm>
            <a:off x="8509000" y="4824492"/>
            <a:ext cx="238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Thank you! 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7E412D-53EB-802D-C3D3-D2F431BCD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8621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A773AF-3DD1-4BAC-D503-F82270649035}"/>
              </a:ext>
            </a:extLst>
          </p:cNvPr>
          <p:cNvSpPr txBox="1"/>
          <p:nvPr/>
        </p:nvSpPr>
        <p:spPr>
          <a:xfrm>
            <a:off x="1383564" y="348865"/>
            <a:ext cx="9718111" cy="15764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Contents</a:t>
            </a:r>
          </a:p>
        </p:txBody>
      </p:sp>
      <p:graphicFrame>
        <p:nvGraphicFramePr>
          <p:cNvPr id="22" name="TextBox 2">
            <a:extLst>
              <a:ext uri="{FF2B5EF4-FFF2-40B4-BE49-F238E27FC236}">
                <a16:creationId xmlns:a16="http://schemas.microsoft.com/office/drawing/2014/main" id="{79622898-EAC1-40DD-E4F0-CE00ED46393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031033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757B86F-BBBE-1DBC-C8A0-A3B4C5765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4721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B23A70D-D370-2BA7-881C-9E06A16E67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5638" y="965523"/>
            <a:ext cx="4811839" cy="2644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B73101F9-5E3E-5FBE-D75F-881F815DD0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30" y="902803"/>
            <a:ext cx="2229801" cy="27703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3F8D67-E587-8CA5-AB7A-1D881AAB1CCD}"/>
              </a:ext>
            </a:extLst>
          </p:cNvPr>
          <p:cNvSpPr txBox="1"/>
          <p:nvPr/>
        </p:nvSpPr>
        <p:spPr>
          <a:xfrm>
            <a:off x="262551" y="212757"/>
            <a:ext cx="49975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Data collection </a:t>
            </a:r>
            <a:endParaRPr lang="ko-KR" altLang="en-US" sz="28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AEE4B86-4706-A46A-246C-9F17EADE6B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3366" y="4114811"/>
            <a:ext cx="8210291" cy="181154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2DF9C1B-560C-B8AD-42C3-F9CAAF1591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551" y="4114812"/>
            <a:ext cx="2982014" cy="184038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25CB06D-5B5A-2E8E-6F0D-F5B096C6DD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60144" y="1193170"/>
            <a:ext cx="2803037" cy="2479992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C7F4BC8-E774-BC87-BD22-CF71D52AE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7182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3A16A98-AB08-927F-F232-5EBA096AF10C}"/>
              </a:ext>
            </a:extLst>
          </p:cNvPr>
          <p:cNvSpPr txBox="1"/>
          <p:nvPr/>
        </p:nvSpPr>
        <p:spPr>
          <a:xfrm>
            <a:off x="444991" y="191052"/>
            <a:ext cx="49975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Numerical Method </a:t>
            </a:r>
            <a:endParaRPr lang="ko-KR" altLang="en-US" sz="2800" b="1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A095880-B27B-28E5-1E7F-1CAABB8BF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991" y="880114"/>
            <a:ext cx="3543956" cy="2721123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78D86E2-1366-355E-9E6A-F9D209EDED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5714" y="1385305"/>
            <a:ext cx="2286000" cy="51435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9D82DDEA-1DCB-92B7-27F1-B212221B4E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0492" y="1800443"/>
            <a:ext cx="1933575" cy="39052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CA9F148-7F3C-9261-6895-A90E253A8E26}"/>
                  </a:ext>
                </a:extLst>
              </p:cNvPr>
              <p:cNvSpPr txBox="1"/>
              <p:nvPr/>
            </p:nvSpPr>
            <p:spPr>
              <a:xfrm>
                <a:off x="3654528" y="2199833"/>
                <a:ext cx="8403904" cy="138499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altLang="ko-KR" b="0" dirty="0"/>
                  <a:t> 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𝑤h𝑒𝑟𝑒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𝑖𝑠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𝑐𝑜𝑒𝑓𝑓𝑖𝑐𝑖𝑒𝑛𝑡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𝑟𝑒𝑝𝑟𝑒𝑠𝑒𝑛𝑡𝑖𝑛𝑔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𝑡h𝑒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𝑒𝑓𝑓𝑒𝑐𝑡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𝑜𝑓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𝑤𝑖𝑛𝑑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𝑠𝑝𝑒𝑒𝑑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𝑜𝑛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𝑤𝑎𝑣𝑒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h𝑒𝑖𝑔h𝑡</m:t>
                    </m:r>
                  </m:oMath>
                </a14:m>
                <a:endParaRPr lang="en-US" altLang="ko-KR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ko-KR" altLang="en-US" b="0" i="1" smtClean="0"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𝑖𝑠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𝑐𝑜𝑒𝑓𝑓𝑖𝑐𝑖𝑒𝑛𝑡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𝑟𝑒𝑝𝑟𝑒𝑠𝑒𝑛𝑡𝑖𝑛𝑔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𝑡h𝑒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𝑛𝑎𝑡𝑢𝑟𝑎𝑙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𝑑𝑎𝑚𝑝𝑖𝑛𝑔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𝑤𝑎𝑐𝑒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h𝑒𝑖𝑔h𝑡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𝑜𝑣𝑒𝑟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𝑡𝑖𝑚𝑒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en-US" altLang="ko-KR" b="0" dirty="0"/>
              </a:p>
              <a:p>
                <a:r>
                  <a:rPr lang="en-US" altLang="ko-KR" i="1" dirty="0">
                    <a:latin typeface="Cambria Math" panose="02040503050406030204" pitchFamily="18" charset="0"/>
                  </a:rPr>
                  <a:t>  U is a wind speed </a:t>
                </a:r>
              </a:p>
              <a:p>
                <a:r>
                  <a:rPr lang="en-US" altLang="ko-KR" i="1" dirty="0">
                    <a:latin typeface="Cambria Math" panose="02040503050406030204" pitchFamily="18" charset="0"/>
                  </a:rPr>
                  <a:t>  h is a maximum wave height</a:t>
                </a:r>
              </a:p>
              <a:p>
                <a:endParaRPr lang="ko-KR" altLang="en-US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CA9F148-7F3C-9261-6895-A90E253A8E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54528" y="2199833"/>
                <a:ext cx="8403904" cy="1384995"/>
              </a:xfrm>
              <a:prstGeom prst="rect">
                <a:avLst/>
              </a:prstGeom>
              <a:blipFill>
                <a:blip r:embed="rId6"/>
                <a:stretch>
                  <a:fillRect l="-435" r="-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D974FF99-8526-45E8-4534-EBD205BA9F3F}"/>
              </a:ext>
            </a:extLst>
          </p:cNvPr>
          <p:cNvSpPr txBox="1"/>
          <p:nvPr/>
        </p:nvSpPr>
        <p:spPr>
          <a:xfrm>
            <a:off x="3800492" y="947408"/>
            <a:ext cx="4733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Predicted value : maximum wave height  </a:t>
            </a:r>
            <a:endParaRPr lang="ko-KR" altLang="en-US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BC5B1DD-5E49-B2C8-0B3B-57E3899D5F85}"/>
              </a:ext>
            </a:extLst>
          </p:cNvPr>
          <p:cNvSpPr txBox="1"/>
          <p:nvPr/>
        </p:nvSpPr>
        <p:spPr>
          <a:xfrm>
            <a:off x="3853716" y="314617"/>
            <a:ext cx="2678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Euler method</a:t>
            </a:r>
            <a:endParaRPr lang="ko-KR" altLang="en-US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6FE873F-C8FE-21BE-458D-BAF47671B9A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293"/>
          <a:stretch/>
        </p:blipFill>
        <p:spPr>
          <a:xfrm>
            <a:off x="943647" y="3864696"/>
            <a:ext cx="4498857" cy="27432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4F825A3-2079-E0D4-9FC0-5833532CB44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61714" y="3864696"/>
            <a:ext cx="4420747" cy="2743200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B3FFB3B-0553-5C00-8CA5-25DEA7B9D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694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ompare the different Sequence models (RNN, LSTM, GRU, and Transformers) -  AIML.com">
            <a:extLst>
              <a:ext uri="{FF2B5EF4-FFF2-40B4-BE49-F238E27FC236}">
                <a16:creationId xmlns:a16="http://schemas.microsoft.com/office/drawing/2014/main" id="{2B435151-AF11-9AD0-65D7-2D5FE21554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07"/>
          <a:stretch/>
        </p:blipFill>
        <p:spPr bwMode="auto">
          <a:xfrm>
            <a:off x="519066" y="1412886"/>
            <a:ext cx="8331152" cy="4500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62FEA53-47A8-DEC3-8FE1-949FB24D3773}"/>
              </a:ext>
            </a:extLst>
          </p:cNvPr>
          <p:cNvSpPr txBox="1"/>
          <p:nvPr/>
        </p:nvSpPr>
        <p:spPr>
          <a:xfrm>
            <a:off x="389195" y="182492"/>
            <a:ext cx="58007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Machine learning-RNN Based</a:t>
            </a:r>
            <a:endParaRPr lang="ko-KR" altLang="en-US" sz="28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E9C9CBB-2969-5795-6611-B7D5D5A93C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0089" y="2327941"/>
            <a:ext cx="3123559" cy="19576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4CD2F5-B73D-228E-8421-D56FA27E8294}"/>
              </a:ext>
            </a:extLst>
          </p:cNvPr>
          <p:cNvSpPr txBox="1"/>
          <p:nvPr/>
        </p:nvSpPr>
        <p:spPr>
          <a:xfrm>
            <a:off x="9080604" y="1527186"/>
            <a:ext cx="2262130" cy="369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E74D0F"/>
                </a:solidFill>
              </a:rPr>
              <a:t>BI-GRU</a:t>
            </a:r>
            <a:endParaRPr lang="ko-KR" altLang="en-US" b="1" dirty="0">
              <a:solidFill>
                <a:srgbClr val="E74D0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04C2D0-2F47-44C3-58AA-913222966803}"/>
              </a:ext>
            </a:extLst>
          </p:cNvPr>
          <p:cNvSpPr txBox="1"/>
          <p:nvPr/>
        </p:nvSpPr>
        <p:spPr>
          <a:xfrm>
            <a:off x="1444483" y="6145744"/>
            <a:ext cx="2290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RNN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EB3958E-A7B8-632E-ECDD-2F3EC8D117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195" y="4866089"/>
            <a:ext cx="2429388" cy="1158050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5406C8-47B5-99AB-A860-F189C155D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10" name="화살표: 아래쪽 9">
            <a:extLst>
              <a:ext uri="{FF2B5EF4-FFF2-40B4-BE49-F238E27FC236}">
                <a16:creationId xmlns:a16="http://schemas.microsoft.com/office/drawing/2014/main" id="{E04FEA04-8BFB-CCB2-8174-517E837A2F0A}"/>
              </a:ext>
            </a:extLst>
          </p:cNvPr>
          <p:cNvSpPr/>
          <p:nvPr/>
        </p:nvSpPr>
        <p:spPr>
          <a:xfrm>
            <a:off x="1444483" y="2977376"/>
            <a:ext cx="239351" cy="62446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CCD1C0-390A-38AD-452F-6FFE199C0FD0}"/>
              </a:ext>
            </a:extLst>
          </p:cNvPr>
          <p:cNvSpPr txBox="1"/>
          <p:nvPr/>
        </p:nvSpPr>
        <p:spPr>
          <a:xfrm>
            <a:off x="959004" y="2585490"/>
            <a:ext cx="14496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/>
                </a:solidFill>
              </a:rPr>
              <a:t>activation</a:t>
            </a:r>
          </a:p>
        </p:txBody>
      </p:sp>
    </p:spTree>
    <p:extLst>
      <p:ext uri="{BB962C8B-B14F-4D97-AF65-F5344CB8AC3E}">
        <p14:creationId xmlns:p14="http://schemas.microsoft.com/office/powerpoint/2010/main" val="1749549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B82CA9-938D-99B1-8D7A-AE3E152FDF38}"/>
              </a:ext>
            </a:extLst>
          </p:cNvPr>
          <p:cNvSpPr txBox="1"/>
          <p:nvPr/>
        </p:nvSpPr>
        <p:spPr>
          <a:xfrm>
            <a:off x="444549" y="189796"/>
            <a:ext cx="85366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Code #1 : Data load and Preprocessing</a:t>
            </a:r>
            <a:endParaRPr lang="ko-KR" altLang="en-US" sz="28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45705E9-4090-DA64-60DB-4DA16081550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497" t="8366" r="6633" b="8930"/>
          <a:stretch/>
        </p:blipFill>
        <p:spPr>
          <a:xfrm>
            <a:off x="569342" y="883318"/>
            <a:ext cx="7349707" cy="5671799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653DF43-FD83-FD20-FA52-7AF0DF3AC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0544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365132C-9A89-1120-AE10-2BAA6CA586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0" t="12540" r="7629" b="14127"/>
          <a:stretch/>
        </p:blipFill>
        <p:spPr>
          <a:xfrm>
            <a:off x="508048" y="850898"/>
            <a:ext cx="9938657" cy="50292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C22ECA9-AEFD-BEF4-4967-DB806345A29B}"/>
              </a:ext>
            </a:extLst>
          </p:cNvPr>
          <p:cNvSpPr txBox="1"/>
          <p:nvPr/>
        </p:nvSpPr>
        <p:spPr>
          <a:xfrm>
            <a:off x="406448" y="258574"/>
            <a:ext cx="14935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Code #2 : Time Series Data Preparation and Splitting for Sequence Models</a:t>
            </a:r>
            <a:endParaRPr lang="ko-KR" altLang="en-US" sz="2400" b="1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162D5A3F-DC84-3138-094D-7366267E9EFD}"/>
              </a:ext>
            </a:extLst>
          </p:cNvPr>
          <p:cNvSpPr/>
          <p:nvPr/>
        </p:nvSpPr>
        <p:spPr>
          <a:xfrm>
            <a:off x="508048" y="5980670"/>
            <a:ext cx="520700" cy="5207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data</a:t>
            </a:r>
            <a:endParaRPr lang="ko-KR" altLang="en-US" sz="1000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4310BAFA-C895-849C-5DFF-3E188B4567FF}"/>
              </a:ext>
            </a:extLst>
          </p:cNvPr>
          <p:cNvSpPr/>
          <p:nvPr/>
        </p:nvSpPr>
        <p:spPr>
          <a:xfrm>
            <a:off x="1143048" y="5980670"/>
            <a:ext cx="520700" cy="5207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data</a:t>
            </a:r>
            <a:endParaRPr lang="ko-KR" altLang="en-US" sz="10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19EDCF96-C16E-2291-DE4E-C1108C30E41C}"/>
              </a:ext>
            </a:extLst>
          </p:cNvPr>
          <p:cNvSpPr/>
          <p:nvPr/>
        </p:nvSpPr>
        <p:spPr>
          <a:xfrm>
            <a:off x="1778048" y="5980670"/>
            <a:ext cx="520700" cy="5207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data</a:t>
            </a:r>
            <a:endParaRPr lang="ko-KR" altLang="en-US" sz="10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59D1E97-603D-808A-CBFB-9CCF29D90A6F}"/>
              </a:ext>
            </a:extLst>
          </p:cNvPr>
          <p:cNvSpPr/>
          <p:nvPr/>
        </p:nvSpPr>
        <p:spPr>
          <a:xfrm>
            <a:off x="3266645" y="5980670"/>
            <a:ext cx="520700" cy="5207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data</a:t>
            </a:r>
            <a:endParaRPr lang="ko-KR" altLang="en-US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3611FF-4FA5-16D0-913F-C9B31B97558A}"/>
              </a:ext>
            </a:extLst>
          </p:cNvPr>
          <p:cNvSpPr txBox="1"/>
          <p:nvPr/>
        </p:nvSpPr>
        <p:spPr>
          <a:xfrm>
            <a:off x="1549448" y="6501370"/>
            <a:ext cx="2237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# of data : 36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DB800C-EC13-A2AA-4328-BB0C71AFB6E5}"/>
              </a:ext>
            </a:extLst>
          </p:cNvPr>
          <p:cNvSpPr txBox="1"/>
          <p:nvPr/>
        </p:nvSpPr>
        <p:spPr>
          <a:xfrm>
            <a:off x="2559121" y="6012876"/>
            <a:ext cx="520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…</a:t>
            </a:r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298EBE2F-9C3F-537C-A778-16F5F00C9A7C}"/>
              </a:ext>
            </a:extLst>
          </p:cNvPr>
          <p:cNvSpPr/>
          <p:nvPr/>
        </p:nvSpPr>
        <p:spPr>
          <a:xfrm>
            <a:off x="4060372" y="5980670"/>
            <a:ext cx="520700" cy="5207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예측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75ABE8B-FB83-788E-DC83-F71D5D2B0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6837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C0A020-5182-C38F-FE43-2355B1A47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FFEDBDF-C056-586B-411B-D9E14E4567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7" t="15452" r="10188" b="16713"/>
          <a:stretch/>
        </p:blipFill>
        <p:spPr>
          <a:xfrm>
            <a:off x="2132289" y="4689404"/>
            <a:ext cx="6532166" cy="1908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E8DE53-1204-5124-40C2-C77F5D83D5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0" t="15770" r="6339" b="17158"/>
          <a:stretch/>
        </p:blipFill>
        <p:spPr>
          <a:xfrm>
            <a:off x="2132289" y="2680559"/>
            <a:ext cx="6532166" cy="190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D45A326-4BF4-394E-8BEB-56C08453C7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9" t="15901" r="6339" b="17069"/>
          <a:stretch/>
        </p:blipFill>
        <p:spPr>
          <a:xfrm>
            <a:off x="2162629" y="722137"/>
            <a:ext cx="6501826" cy="190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655BB44-EF67-CF35-0674-D04FFC1A3E2A}"/>
              </a:ext>
            </a:extLst>
          </p:cNvPr>
          <p:cNvSpPr txBox="1"/>
          <p:nvPr/>
        </p:nvSpPr>
        <p:spPr>
          <a:xfrm>
            <a:off x="419149" y="122481"/>
            <a:ext cx="5194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Code #3 : RNN-Based Models</a:t>
            </a:r>
            <a:endParaRPr lang="ko-KR" altLang="en-US" sz="24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59254A-D92D-D137-CAA7-8473762369AF}"/>
              </a:ext>
            </a:extLst>
          </p:cNvPr>
          <p:cNvSpPr txBox="1"/>
          <p:nvPr/>
        </p:nvSpPr>
        <p:spPr>
          <a:xfrm>
            <a:off x="609600" y="722137"/>
            <a:ext cx="231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LSTM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5E47D0-7141-D762-EB56-9E1C268892C2}"/>
              </a:ext>
            </a:extLst>
          </p:cNvPr>
          <p:cNvSpPr txBox="1"/>
          <p:nvPr/>
        </p:nvSpPr>
        <p:spPr>
          <a:xfrm>
            <a:off x="609600" y="2654351"/>
            <a:ext cx="231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GRU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1F5198-BD07-279D-6F15-99BAB648302E}"/>
              </a:ext>
            </a:extLst>
          </p:cNvPr>
          <p:cNvSpPr txBox="1"/>
          <p:nvPr/>
        </p:nvSpPr>
        <p:spPr>
          <a:xfrm>
            <a:off x="609600" y="4709976"/>
            <a:ext cx="231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BI-GRU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328E07E-AA2C-EEEC-F503-1B1F65E5B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138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E29DA9-0467-4358-9305-403B47D8F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94AC13A-2284-A336-A8D0-B9752D3F00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1" t="11270" r="8747" b="11428"/>
          <a:stretch/>
        </p:blipFill>
        <p:spPr>
          <a:xfrm>
            <a:off x="508048" y="963386"/>
            <a:ext cx="8741229" cy="53013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9CE9CA-563E-F7F4-35C7-1094837E1698}"/>
              </a:ext>
            </a:extLst>
          </p:cNvPr>
          <p:cNvSpPr txBox="1"/>
          <p:nvPr/>
        </p:nvSpPr>
        <p:spPr>
          <a:xfrm>
            <a:off x="406449" y="258606"/>
            <a:ext cx="6400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Code #4 : Training the models and test </a:t>
            </a:r>
            <a:endParaRPr lang="ko-KR" altLang="en-US" sz="2400" b="1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F2359E2-A013-71FD-6E74-9BFA51CB9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4E3B5-DBE0-44B9-8D65-FC288C5D3D6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2629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1267</Words>
  <Application>Microsoft Office PowerPoint</Application>
  <PresentationFormat>와이드스크린</PresentationFormat>
  <Paragraphs>203</Paragraphs>
  <Slides>13</Slides>
  <Notes>13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맑은 고딕</vt:lpstr>
      <vt:lpstr>Arial</vt:lpstr>
      <vt:lpstr>Cambria Math</vt:lpstr>
      <vt:lpstr>Office 테마</vt:lpstr>
      <vt:lpstr>Ocean wave prediction model using RNN Models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최재빈</dc:creator>
  <cp:lastModifiedBy>Eunbin Choi</cp:lastModifiedBy>
  <cp:revision>10</cp:revision>
  <dcterms:created xsi:type="dcterms:W3CDTF">2024-12-15T14:31:02Z</dcterms:created>
  <dcterms:modified xsi:type="dcterms:W3CDTF">2024-12-16T04:56:03Z</dcterms:modified>
</cp:coreProperties>
</file>

<file path=docProps/thumbnail.jpeg>
</file>